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</p:sldIdLst>
  <p:sldSz cy="5143500" cx="9144000"/>
  <p:notesSz cx="6858000" cy="9144000"/>
  <p:embeddedFontLst>
    <p:embeddedFont>
      <p:font typeface="Roboto"/>
      <p:regular r:id="rId42"/>
      <p:bold r:id="rId43"/>
      <p:italic r:id="rId44"/>
      <p:boldItalic r:id="rId45"/>
    </p:embeddedFont>
    <p:embeddedFont>
      <p:font typeface="Merriweather"/>
      <p:regular r:id="rId46"/>
      <p:bold r:id="rId47"/>
      <p:italic r:id="rId48"/>
      <p:boldItalic r:id="rId4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BCBFD558-CD29-48C4-8A6F-B69191B4271C}">
  <a:tblStyle styleId="{BCBFD558-CD29-48C4-8A6F-B69191B4271C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01B31AA5-A74D-404E-B695-7C1DB9C48706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font" Target="fonts/Roboto-regular.fntdata"/><Relationship Id="rId41" Type="http://schemas.openxmlformats.org/officeDocument/2006/relationships/slide" Target="slides/slide35.xml"/><Relationship Id="rId44" Type="http://schemas.openxmlformats.org/officeDocument/2006/relationships/font" Target="fonts/Roboto-italic.fntdata"/><Relationship Id="rId43" Type="http://schemas.openxmlformats.org/officeDocument/2006/relationships/font" Target="fonts/Roboto-bold.fntdata"/><Relationship Id="rId46" Type="http://schemas.openxmlformats.org/officeDocument/2006/relationships/font" Target="fonts/Merriweather-regular.fntdata"/><Relationship Id="rId45" Type="http://schemas.openxmlformats.org/officeDocument/2006/relationships/font" Target="fonts/Roboto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font" Target="fonts/Merriweather-italic.fntdata"/><Relationship Id="rId47" Type="http://schemas.openxmlformats.org/officeDocument/2006/relationships/font" Target="fonts/Merriweather-bold.fntdata"/><Relationship Id="rId49" Type="http://schemas.openxmlformats.org/officeDocument/2006/relationships/font" Target="fonts/Merriweather-bold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gc002fc7e17_7_1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" name="Google Shape;28;gc002fc7e17_7_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240c23d5f7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1240c23d5f7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240c23d5f7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240c23d5f7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050">
              <a:solidFill>
                <a:srgbClr val="333333"/>
              </a:solidFill>
              <a:highlight>
                <a:srgbClr val="F3F7F0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240c23d5f7_0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1240c23d5f7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050">
              <a:solidFill>
                <a:srgbClr val="333333"/>
              </a:solidFill>
              <a:highlight>
                <a:srgbClr val="F3F7F0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1240c23d5f7_0_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1240c23d5f7_0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050">
              <a:solidFill>
                <a:srgbClr val="333333"/>
              </a:solidFill>
              <a:highlight>
                <a:srgbClr val="F3F7F0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240c23d5f7_0_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1240c23d5f7_0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050">
              <a:solidFill>
                <a:srgbClr val="333333"/>
              </a:solidFill>
              <a:highlight>
                <a:srgbClr val="F3F7F0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240c23d5f7_0_2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1240c23d5f7_0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050">
              <a:solidFill>
                <a:srgbClr val="333333"/>
              </a:solidFill>
              <a:highlight>
                <a:srgbClr val="F3F7F0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1240c23d5f7_0_2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1240c23d5f7_0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050">
              <a:solidFill>
                <a:srgbClr val="333333"/>
              </a:solidFill>
              <a:highlight>
                <a:srgbClr val="F3F7F0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240c23d5f7_0_2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1240c23d5f7_0_2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050">
              <a:solidFill>
                <a:srgbClr val="333333"/>
              </a:solidFill>
              <a:highlight>
                <a:srgbClr val="F3F7F0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240c23d5f7_0_2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1240c23d5f7_0_2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050">
              <a:solidFill>
                <a:srgbClr val="333333"/>
              </a:solidFill>
              <a:highlight>
                <a:srgbClr val="F3F7F0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1240c23d5f7_0_2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1240c23d5f7_0_2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g121b08d71b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" name="Google Shape;35;g121b08d71b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e19049a3da_2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e19049a3da_2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050">
              <a:solidFill>
                <a:srgbClr val="333333"/>
              </a:solidFill>
              <a:highlight>
                <a:srgbClr val="F3F7F0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240c23d5f7_0_2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240c23d5f7_0_2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050">
              <a:solidFill>
                <a:srgbClr val="333333"/>
              </a:solidFill>
              <a:highlight>
                <a:srgbClr val="F3F7F0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1240c23d5f7_0_3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1240c23d5f7_0_3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050">
              <a:solidFill>
                <a:srgbClr val="333333"/>
              </a:solidFill>
              <a:highlight>
                <a:srgbClr val="F3F7F0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240c23d5f7_0_3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1240c23d5f7_0_3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050">
              <a:solidFill>
                <a:srgbClr val="333333"/>
              </a:solidFill>
              <a:highlight>
                <a:srgbClr val="F3F7F0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1240c23d5f7_0_3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1240c23d5f7_0_3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050">
              <a:solidFill>
                <a:srgbClr val="333333"/>
              </a:solidFill>
              <a:highlight>
                <a:srgbClr val="F3F7F0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1240c23d5f7_0_3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1240c23d5f7_0_3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050">
              <a:solidFill>
                <a:srgbClr val="333333"/>
              </a:solidFill>
              <a:highlight>
                <a:srgbClr val="F3F7F0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24481b0a29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124481b0a29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124481b0a29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124481b0a29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050">
              <a:solidFill>
                <a:srgbClr val="333333"/>
              </a:solidFill>
              <a:highlight>
                <a:srgbClr val="F3F7F0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24481b0a29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124481b0a29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050">
              <a:solidFill>
                <a:srgbClr val="333333"/>
              </a:solidFill>
              <a:highlight>
                <a:srgbClr val="F3F7F0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124481b0a29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124481b0a29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050">
              <a:solidFill>
                <a:srgbClr val="333333"/>
              </a:solidFill>
              <a:highlight>
                <a:srgbClr val="F3F7F0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g1240c23d5f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" name="Google Shape;49;g1240c23d5f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050">
              <a:solidFill>
                <a:srgbClr val="333333"/>
              </a:solidFill>
              <a:highlight>
                <a:srgbClr val="F3F7F0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124481b0a29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124481b0a29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050">
              <a:solidFill>
                <a:srgbClr val="333333"/>
              </a:solidFill>
              <a:highlight>
                <a:srgbClr val="F3F7F0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124481b0a29_2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124481b0a29_2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050">
              <a:solidFill>
                <a:srgbClr val="333333"/>
              </a:solidFill>
              <a:highlight>
                <a:srgbClr val="F3F7F0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124481b0a29_2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124481b0a29_2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050">
              <a:solidFill>
                <a:srgbClr val="333333"/>
              </a:solidFill>
              <a:highlight>
                <a:srgbClr val="F3F7F0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124481b0a29_2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124481b0a29_2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050">
              <a:solidFill>
                <a:srgbClr val="333333"/>
              </a:solidFill>
              <a:highlight>
                <a:srgbClr val="F3F7F0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124481b0a29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124481b0a29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050">
              <a:solidFill>
                <a:srgbClr val="333333"/>
              </a:solidFill>
              <a:highlight>
                <a:srgbClr val="F3F7F0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e525ca9da1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7" name="Google Shape;367;ge525ca9da1_3_0:notes"/>
          <p:cNvSpPr/>
          <p:nvPr>
            <p:ph idx="2" type="sldImg"/>
          </p:nvPr>
        </p:nvSpPr>
        <p:spPr>
          <a:xfrm>
            <a:off x="1143075" y="685800"/>
            <a:ext cx="4572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240c23d5f7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240c23d5f7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050">
              <a:solidFill>
                <a:srgbClr val="333333"/>
              </a:solidFill>
              <a:highlight>
                <a:srgbClr val="F3F7F0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1240c23d5f7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1240c23d5f7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050">
              <a:solidFill>
                <a:srgbClr val="333333"/>
              </a:solidFill>
              <a:highlight>
                <a:srgbClr val="F3F7F0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1240c23d5f7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1240c23d5f7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050">
              <a:solidFill>
                <a:srgbClr val="333333"/>
              </a:solidFill>
              <a:highlight>
                <a:srgbClr val="F3F7F0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240c23d5f7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1240c23d5f7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050">
              <a:solidFill>
                <a:srgbClr val="333333"/>
              </a:solidFill>
              <a:highlight>
                <a:srgbClr val="F3F7F0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1240c23d5f7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1240c23d5f7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050">
              <a:solidFill>
                <a:srgbClr val="333333"/>
              </a:solidFill>
              <a:highlight>
                <a:srgbClr val="F3F7F0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24481b0a29_3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124481b0a29_3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050">
              <a:solidFill>
                <a:srgbClr val="333333"/>
              </a:solidFill>
              <a:highlight>
                <a:srgbClr val="F3F7F0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hopee ID Marketing 1_Title Slide" showMasterSp="0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icture 10" id="12" name="Google Shape;12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071938" y="614753"/>
            <a:ext cx="991939" cy="1404515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"/>
          <p:cNvSpPr txBox="1"/>
          <p:nvPr>
            <p:ph type="title"/>
          </p:nvPr>
        </p:nvSpPr>
        <p:spPr>
          <a:xfrm>
            <a:off x="561108" y="2156378"/>
            <a:ext cx="8052900" cy="1059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50" lIns="34250" spcFirstLastPara="1" rIns="34250" wrap="square" tIns="3425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0" sz="33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9pPr>
          </a:lstStyle>
          <a:p/>
        </p:txBody>
      </p:sp>
      <p:sp>
        <p:nvSpPr>
          <p:cNvPr id="14" name="Google Shape;14;p2"/>
          <p:cNvSpPr/>
          <p:nvPr/>
        </p:nvSpPr>
        <p:spPr>
          <a:xfrm>
            <a:off x="0" y="4328516"/>
            <a:ext cx="9144000" cy="843600"/>
          </a:xfrm>
          <a:prstGeom prst="rect">
            <a:avLst/>
          </a:prstGeom>
          <a:solidFill>
            <a:srgbClr val="EE4D2D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721834" y="4800325"/>
            <a:ext cx="274200" cy="20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" name="Google Shape;16;p2"/>
          <p:cNvSpPr txBox="1"/>
          <p:nvPr/>
        </p:nvSpPr>
        <p:spPr>
          <a:xfrm>
            <a:off x="3063240" y="4800325"/>
            <a:ext cx="3017400" cy="20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Private &amp; Confidential</a:t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61113" y="3215551"/>
            <a:ext cx="80529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500"/>
              <a:buNone/>
              <a:defRPr sz="1500">
                <a:solidFill>
                  <a:srgbClr val="66666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500"/>
              <a:buNone/>
              <a:defRPr sz="1500">
                <a:solidFill>
                  <a:srgbClr val="666666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500"/>
              <a:buNone/>
              <a:defRPr sz="1500">
                <a:solidFill>
                  <a:srgbClr val="666666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500"/>
              <a:buNone/>
              <a:defRPr sz="1500">
                <a:solidFill>
                  <a:srgbClr val="666666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500"/>
              <a:buNone/>
              <a:defRPr sz="1500">
                <a:solidFill>
                  <a:srgbClr val="666666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500"/>
              <a:buNone/>
              <a:defRPr sz="1500">
                <a:solidFill>
                  <a:srgbClr val="666666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500"/>
              <a:buNone/>
              <a:defRPr sz="1500">
                <a:solidFill>
                  <a:srgbClr val="666666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500"/>
              <a:buNone/>
              <a:defRPr sz="1500">
                <a:solidFill>
                  <a:srgbClr val="666666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500"/>
              <a:buNone/>
              <a:defRPr sz="1500">
                <a:solidFill>
                  <a:srgbClr val="666666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hopee ID Marketing 2_Title and Content">
  <p:cSld name="2_Title and Content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 txBox="1"/>
          <p:nvPr>
            <p:ph type="title"/>
          </p:nvPr>
        </p:nvSpPr>
        <p:spPr>
          <a:xfrm>
            <a:off x="552450" y="47625"/>
            <a:ext cx="8058300" cy="435300"/>
          </a:xfrm>
          <a:prstGeom prst="rect">
            <a:avLst/>
          </a:prstGeom>
          <a:noFill/>
          <a:ln>
            <a:noFill/>
          </a:ln>
        </p:spPr>
        <p:txBody>
          <a:bodyPr anchorCtr="0" anchor="b" bIns="51425" lIns="51425" spcFirstLastPara="1" rIns="51425" wrap="square" tIns="514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" type="body"/>
          </p:nvPr>
        </p:nvSpPr>
        <p:spPr>
          <a:xfrm>
            <a:off x="552450" y="985966"/>
            <a:ext cx="80583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317500" lvl="0" marL="45720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400"/>
              <a:buChar char="▪"/>
              <a:defRPr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o"/>
              <a:defRPr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21" name="Google Shape;21;p3"/>
          <p:cNvSpPr txBox="1"/>
          <p:nvPr/>
        </p:nvSpPr>
        <p:spPr>
          <a:xfrm>
            <a:off x="3063240" y="4800325"/>
            <a:ext cx="3017400" cy="20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Private &amp; Confidential</a:t>
            </a:r>
            <a:endParaRPr b="0" i="0" sz="1100" u="none" cap="none" strike="noStrik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721834" y="4800325"/>
            <a:ext cx="274200" cy="20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封底" showMasterSp="0">
  <p:cSld name="封底">
    <p:bg>
      <p:bgPr>
        <a:gradFill>
          <a:gsLst>
            <a:gs pos="0">
              <a:srgbClr val="FF6F21"/>
            </a:gs>
            <a:gs pos="92000">
              <a:srgbClr val="FF5722"/>
            </a:gs>
            <a:gs pos="100000">
              <a:srgbClr val="FF5722"/>
            </a:gs>
          </a:gsLst>
          <a:lin ang="8400134" scaled="0"/>
        </a:gradFill>
      </p:bgPr>
    </p:bg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sted-image.pdf" id="24" name="Google Shape;24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997601" y="1765474"/>
            <a:ext cx="1149324" cy="1612552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4"/>
          <p:cNvSpPr txBox="1"/>
          <p:nvPr>
            <p:ph idx="1" type="body"/>
          </p:nvPr>
        </p:nvSpPr>
        <p:spPr>
          <a:xfrm>
            <a:off x="3932669" y="2381473"/>
            <a:ext cx="12792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12875" lIns="25725" spcFirstLastPara="1" rIns="25725" wrap="square" tIns="12875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1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98450" lvl="2" marL="13716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8450" lvl="5" marL="27432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8450" lvl="6" marL="32004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8450" lvl="7" marL="36576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8450" lvl="8" marL="41148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552450" y="47625"/>
            <a:ext cx="8058300" cy="435300"/>
          </a:xfrm>
          <a:prstGeom prst="rect">
            <a:avLst/>
          </a:prstGeom>
          <a:noFill/>
          <a:ln>
            <a:noFill/>
          </a:ln>
        </p:spPr>
        <p:txBody>
          <a:bodyPr anchorCtr="0" anchor="b" bIns="51425" lIns="51425" spcFirstLastPara="1" rIns="51425" wrap="square" tIns="5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552450" y="985966"/>
            <a:ext cx="80583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600"/>
              </a:buClr>
              <a:buSzPts val="1400"/>
              <a:buFont typeface="Arial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600"/>
              </a:buClr>
              <a:buSzPts val="1400"/>
              <a:buFont typeface="Arial"/>
              <a:buChar char="o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6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6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6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6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6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6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6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8" name="Google Shape;8;p1"/>
          <p:cNvCxnSpPr/>
          <p:nvPr/>
        </p:nvCxnSpPr>
        <p:spPr>
          <a:xfrm>
            <a:off x="554558" y="488414"/>
            <a:ext cx="8397300" cy="0"/>
          </a:xfrm>
          <a:prstGeom prst="straightConnector1">
            <a:avLst/>
          </a:prstGeom>
          <a:noFill/>
          <a:ln cap="flat" cmpd="sng" w="50800">
            <a:solidFill>
              <a:srgbClr val="EE4D2D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shopee-logo-en.png" id="9" name="Google Shape;9;p1"/>
          <p:cNvPicPr preferRelativeResize="0"/>
          <p:nvPr/>
        </p:nvPicPr>
        <p:blipFill rotWithShape="1">
          <a:blip r:embed="rId1">
            <a:alphaModFix/>
          </a:blip>
          <a:srcRect b="0" l="0" r="71130" t="0"/>
          <a:stretch/>
        </p:blipFill>
        <p:spPr>
          <a:xfrm>
            <a:off x="155905" y="151934"/>
            <a:ext cx="337878" cy="370622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8721834" y="4805089"/>
            <a:ext cx="274200" cy="19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so.csdn.net/so/search?q=%E5%AD%97%E7%AC%A6%E4%B8%B2&amp;spm=1001.2101.3001.7020" TargetMode="External"/><Relationship Id="rId4" Type="http://schemas.openxmlformats.org/officeDocument/2006/relationships/hyperlink" Target="https://www.bejson.com/explore/index_new/" TargetMode="External"/><Relationship Id="rId5" Type="http://schemas.openxmlformats.org/officeDocument/2006/relationships/hyperlink" Target="https://github.com/google/gson" TargetMode="External"/><Relationship Id="rId6" Type="http://schemas.openxmlformats.org/officeDocument/2006/relationships/hyperlink" Target="https://github.com/alibaba/fastjson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github.com/square/okhttp" TargetMode="External"/><Relationship Id="rId4" Type="http://schemas.openxmlformats.org/officeDocument/2006/relationships/image" Target="../media/image2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Relationship Id="rId4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Relationship Id="rId4" Type="http://schemas.openxmlformats.org/officeDocument/2006/relationships/image" Target="../media/image1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square.github.io/retrofit/" TargetMode="External"/><Relationship Id="rId4" Type="http://schemas.openxmlformats.org/officeDocument/2006/relationships/image" Target="../media/image1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github.com/avwo/whistle" TargetMode="External"/><Relationship Id="rId4" Type="http://schemas.openxmlformats.org/officeDocument/2006/relationships/image" Target="../media/image2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juejin.cn/post/7023569402519879693" TargetMode="External"/><Relationship Id="rId4" Type="http://schemas.openxmlformats.org/officeDocument/2006/relationships/image" Target="../media/image2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juejin.cn/post/6844904161666940936" TargetMode="External"/><Relationship Id="rId4" Type="http://schemas.openxmlformats.org/officeDocument/2006/relationships/image" Target="../media/image2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2.png"/><Relationship Id="rId4" Type="http://schemas.openxmlformats.org/officeDocument/2006/relationships/image" Target="../media/image26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hyperlink" Target="https://github.com/codepath/android_guides/wiki/Home/6c236e883cc70912ccdd859173050fc147d409f1" TargetMode="External"/><Relationship Id="rId4" Type="http://schemas.openxmlformats.org/officeDocument/2006/relationships/hyperlink" Target="https://github.com/codepath/android_guides/wiki/Home/6c236e883cc70912ccdd859173050fc147d409f1" TargetMode="External"/><Relationship Id="rId5" Type="http://schemas.openxmlformats.org/officeDocument/2006/relationships/hyperlink" Target="https://www.wanandroid.com/" TargetMode="Externa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Relationship Id="rId4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developer.android.com/studio/write/vector-asset-studio?hl=zh-cn" TargetMode="External"/><Relationship Id="rId4" Type="http://schemas.openxmlformats.org/officeDocument/2006/relationships/image" Target="../media/image2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Relationship Id="rId4" Type="http://schemas.openxmlformats.org/officeDocument/2006/relationships/hyperlink" Target="https://muyangmin.github.io/glide-docs-cn/" TargetMode="External"/><Relationship Id="rId5" Type="http://schemas.openxmlformats.org/officeDocument/2006/relationships/hyperlink" Target="https://link.juejin.im/?target=https%3A%2F%2Fgithub.com%2Fsquare%2Fpicasso" TargetMode="External"/><Relationship Id="rId6" Type="http://schemas.openxmlformats.org/officeDocument/2006/relationships/hyperlink" Target="https://link.juejin.im/?target=https%3A%2F%2Fgithub.com%2Fbumptech%2Fglide" TargetMode="External"/><Relationship Id="rId7" Type="http://schemas.openxmlformats.org/officeDocument/2006/relationships/hyperlink" Target="https://link.juejin.im/?target=https%3A%2F%2Fgithub.com%2Ffacebook%2Ffresco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/>
          <p:nvPr>
            <p:ph type="title"/>
          </p:nvPr>
        </p:nvSpPr>
        <p:spPr>
          <a:xfrm>
            <a:off x="561108" y="2156378"/>
            <a:ext cx="8052900" cy="1059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50" lIns="34250" spcFirstLastPara="1" rIns="34250" wrap="square" tIns="3425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Android 开发实践</a:t>
            </a:r>
            <a:endParaRPr/>
          </a:p>
        </p:txBody>
      </p:sp>
      <p:sp>
        <p:nvSpPr>
          <p:cNvPr id="31" name="Google Shape;31;p5"/>
          <p:cNvSpPr txBox="1"/>
          <p:nvPr>
            <p:ph idx="12" type="sldNum"/>
          </p:nvPr>
        </p:nvSpPr>
        <p:spPr>
          <a:xfrm>
            <a:off x="8721834" y="4800325"/>
            <a:ext cx="274200" cy="20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" name="Google Shape;32;p5"/>
          <p:cNvSpPr txBox="1"/>
          <p:nvPr>
            <p:ph idx="1" type="subTitle"/>
          </p:nvPr>
        </p:nvSpPr>
        <p:spPr>
          <a:xfrm>
            <a:off x="561113" y="3215551"/>
            <a:ext cx="80529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en"/>
              <a:t>供应链大前端团队 SCFE-Team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4"/>
          <p:cNvSpPr txBox="1"/>
          <p:nvPr>
            <p:ph type="title"/>
          </p:nvPr>
        </p:nvSpPr>
        <p:spPr>
          <a:xfrm>
            <a:off x="552450" y="47625"/>
            <a:ext cx="8058300" cy="435300"/>
          </a:xfrm>
          <a:prstGeom prst="rect">
            <a:avLst/>
          </a:prstGeom>
        </p:spPr>
        <p:txBody>
          <a:bodyPr anchorCtr="0" anchor="b" bIns="51425" lIns="51425" spcFirstLastPara="1" rIns="51425" wrap="square" tIns="5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课程目录</a:t>
            </a:r>
            <a:endParaRPr/>
          </a:p>
        </p:txBody>
      </p:sp>
      <p:sp>
        <p:nvSpPr>
          <p:cNvPr id="121" name="Google Shape;121;p14"/>
          <p:cNvSpPr/>
          <p:nvPr/>
        </p:nvSpPr>
        <p:spPr>
          <a:xfrm>
            <a:off x="435175" y="1255196"/>
            <a:ext cx="2687400" cy="28161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lt1"/>
                </a:solidFill>
              </a:rPr>
              <a:t>目录</a:t>
            </a:r>
            <a:r>
              <a:rPr b="1" lang="en">
                <a:solidFill>
                  <a:schemeClr val="lt1"/>
                </a:solidFill>
              </a:rPr>
              <a:t>    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122" name="Google Shape;122;p14"/>
          <p:cNvSpPr/>
          <p:nvPr/>
        </p:nvSpPr>
        <p:spPr>
          <a:xfrm>
            <a:off x="3686413" y="1816263"/>
            <a:ext cx="480900" cy="302700"/>
          </a:xfrm>
          <a:prstGeom prst="rect">
            <a:avLst/>
          </a:prstGeom>
          <a:solidFill>
            <a:srgbClr val="E6B8AF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 01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23" name="Google Shape;123;p14"/>
          <p:cNvSpPr txBox="1"/>
          <p:nvPr/>
        </p:nvSpPr>
        <p:spPr>
          <a:xfrm>
            <a:off x="4293513" y="1759863"/>
            <a:ext cx="1776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434343"/>
                </a:solidFill>
              </a:rPr>
              <a:t>Android图片加载</a:t>
            </a:r>
            <a:endParaRPr sz="1500">
              <a:solidFill>
                <a:srgbClr val="434343"/>
              </a:solidFill>
            </a:endParaRPr>
          </a:p>
        </p:txBody>
      </p:sp>
      <p:sp>
        <p:nvSpPr>
          <p:cNvPr id="124" name="Google Shape;124;p14"/>
          <p:cNvSpPr/>
          <p:nvPr/>
        </p:nvSpPr>
        <p:spPr>
          <a:xfrm>
            <a:off x="6325175" y="1816263"/>
            <a:ext cx="480900" cy="3027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 02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25" name="Google Shape;125;p14"/>
          <p:cNvSpPr txBox="1"/>
          <p:nvPr/>
        </p:nvSpPr>
        <p:spPr>
          <a:xfrm>
            <a:off x="7061113" y="1759863"/>
            <a:ext cx="1776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434343"/>
                </a:solidFill>
              </a:rPr>
              <a:t>Android网络框架</a:t>
            </a:r>
            <a:endParaRPr sz="1500">
              <a:solidFill>
                <a:srgbClr val="434343"/>
              </a:solidFill>
            </a:endParaRPr>
          </a:p>
        </p:txBody>
      </p:sp>
      <p:sp>
        <p:nvSpPr>
          <p:cNvPr id="126" name="Google Shape;126;p14"/>
          <p:cNvSpPr/>
          <p:nvPr/>
        </p:nvSpPr>
        <p:spPr>
          <a:xfrm>
            <a:off x="3686413" y="2857963"/>
            <a:ext cx="480900" cy="302700"/>
          </a:xfrm>
          <a:prstGeom prst="rect">
            <a:avLst/>
          </a:prstGeom>
          <a:solidFill>
            <a:srgbClr val="E6B8AF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 03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27" name="Google Shape;127;p14"/>
          <p:cNvSpPr txBox="1"/>
          <p:nvPr/>
        </p:nvSpPr>
        <p:spPr>
          <a:xfrm>
            <a:off x="4293513" y="2801563"/>
            <a:ext cx="1776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434343"/>
                </a:solidFill>
              </a:rPr>
              <a:t>Android线程</a:t>
            </a:r>
            <a:endParaRPr sz="15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434343"/>
              </a:solidFill>
            </a:endParaRPr>
          </a:p>
        </p:txBody>
      </p:sp>
      <p:sp>
        <p:nvSpPr>
          <p:cNvPr id="128" name="Google Shape;128;p14"/>
          <p:cNvSpPr/>
          <p:nvPr/>
        </p:nvSpPr>
        <p:spPr>
          <a:xfrm>
            <a:off x="6325163" y="2857963"/>
            <a:ext cx="480900" cy="302700"/>
          </a:xfrm>
          <a:prstGeom prst="rect">
            <a:avLst/>
          </a:prstGeom>
          <a:solidFill>
            <a:srgbClr val="E6B8AF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 04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29" name="Google Shape;129;p14"/>
          <p:cNvSpPr txBox="1"/>
          <p:nvPr/>
        </p:nvSpPr>
        <p:spPr>
          <a:xfrm>
            <a:off x="7061113" y="2801563"/>
            <a:ext cx="1776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434343"/>
                </a:solidFill>
              </a:rPr>
              <a:t>Android架构设计</a:t>
            </a:r>
            <a:endParaRPr sz="1500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5"/>
          <p:cNvSpPr txBox="1"/>
          <p:nvPr>
            <p:ph type="title"/>
          </p:nvPr>
        </p:nvSpPr>
        <p:spPr>
          <a:xfrm>
            <a:off x="512875" y="64075"/>
            <a:ext cx="8058300" cy="435300"/>
          </a:xfrm>
          <a:prstGeom prst="rect">
            <a:avLst/>
          </a:prstGeom>
        </p:spPr>
        <p:txBody>
          <a:bodyPr anchorCtr="0" anchor="b" bIns="51425" lIns="51425" spcFirstLastPara="1" rIns="51425" wrap="square" tIns="5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434343"/>
                </a:solidFill>
              </a:rPr>
              <a:t>Json数据</a:t>
            </a:r>
            <a:endParaRPr/>
          </a:p>
        </p:txBody>
      </p:sp>
      <p:sp>
        <p:nvSpPr>
          <p:cNvPr id="135" name="Google Shape;135;p15"/>
          <p:cNvSpPr txBox="1"/>
          <p:nvPr>
            <p:ph idx="12" type="sldNum"/>
          </p:nvPr>
        </p:nvSpPr>
        <p:spPr>
          <a:xfrm>
            <a:off x="8721834" y="4800325"/>
            <a:ext cx="274200" cy="2076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6" name="Google Shape;136;p15"/>
          <p:cNvSpPr txBox="1"/>
          <p:nvPr/>
        </p:nvSpPr>
        <p:spPr>
          <a:xfrm>
            <a:off x="4239025" y="1126675"/>
            <a:ext cx="4386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5D686F"/>
              </a:solidFill>
              <a:highlight>
                <a:srgbClr val="FFFFFF"/>
              </a:highlight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37" name="Google Shape;137;p15"/>
          <p:cNvSpPr txBox="1"/>
          <p:nvPr/>
        </p:nvSpPr>
        <p:spPr>
          <a:xfrm>
            <a:off x="374550" y="821213"/>
            <a:ext cx="83949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highlight>
                  <a:srgbClr val="FFFFFF"/>
                </a:highlight>
              </a:rPr>
              <a:t>JSON 格式（JavaScript Object Notation 的缩写）是一种用于数据交换的文本格式，2001年由 Douglas Crockford 提出，目的是取代繁琐笨重的 XML 格式。</a:t>
            </a:r>
            <a:endParaRPr sz="12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highlight>
                  <a:srgbClr val="FFFFFF"/>
                </a:highlight>
              </a:rPr>
              <a:t>目前移动端和服务器交互一般用得较多的数据传递方式都是 Json </a:t>
            </a:r>
            <a:r>
              <a:rPr lang="en" sz="1200">
                <a:uFill>
                  <a:noFill/>
                </a:uFill>
                <a:hlinkClick r:id="rId3"/>
              </a:rPr>
              <a:t>字符串</a:t>
            </a:r>
            <a:r>
              <a:rPr lang="en" sz="1200">
                <a:highlight>
                  <a:srgbClr val="FFFFFF"/>
                </a:highlight>
              </a:rPr>
              <a:t>的形式</a:t>
            </a:r>
            <a:r>
              <a:rPr lang="en" sz="1200">
                <a:solidFill>
                  <a:srgbClr val="4D4D4D"/>
                </a:solidFill>
                <a:highlight>
                  <a:srgbClr val="FFFFFF"/>
                </a:highlight>
              </a:rPr>
              <a:t>。</a:t>
            </a: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</a:rPr>
              <a:t>常用</a:t>
            </a:r>
            <a:r>
              <a:rPr lang="en" sz="1200" u="sng">
                <a:solidFill>
                  <a:schemeClr val="hlink"/>
                </a:solidFill>
                <a:highlight>
                  <a:srgbClr val="FFFFFF"/>
                </a:highlight>
                <a:hlinkClick r:id="rId4"/>
              </a:rPr>
              <a:t>Json工具</a:t>
            </a:r>
            <a:endParaRPr sz="1200"/>
          </a:p>
        </p:txBody>
      </p:sp>
      <p:sp>
        <p:nvSpPr>
          <p:cNvPr id="138" name="Google Shape;138;p15"/>
          <p:cNvSpPr txBox="1"/>
          <p:nvPr/>
        </p:nvSpPr>
        <p:spPr>
          <a:xfrm>
            <a:off x="374550" y="2138875"/>
            <a:ext cx="5534100" cy="14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2200"/>
              </a:spcBef>
              <a:spcAft>
                <a:spcPts val="0"/>
              </a:spcAft>
              <a:buClr>
                <a:srgbClr val="333333"/>
              </a:buClr>
              <a:buSzPts val="1200"/>
              <a:buChar char="●"/>
            </a:pP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</a:rPr>
              <a:t>number：和Java的</a:t>
            </a:r>
            <a:r>
              <a:rPr lang="en" sz="1050">
                <a:solidFill>
                  <a:srgbClr val="333333"/>
                </a:solidFill>
                <a:highlight>
                  <a:srgbClr val="FAFAFA"/>
                </a:highlight>
                <a:latin typeface="Courier New"/>
                <a:ea typeface="Courier New"/>
                <a:cs typeface="Courier New"/>
                <a:sym typeface="Courier New"/>
              </a:rPr>
              <a:t>number</a:t>
            </a: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</a:rPr>
              <a:t>完全一致；</a:t>
            </a:r>
            <a:endParaRPr sz="12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Char char="●"/>
            </a:pP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</a:rPr>
              <a:t>boolean：就是Java的</a:t>
            </a:r>
            <a:r>
              <a:rPr lang="en" sz="1050">
                <a:solidFill>
                  <a:srgbClr val="333333"/>
                </a:solidFill>
                <a:highlight>
                  <a:srgbClr val="FAFAFA"/>
                </a:highlight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</a:rPr>
              <a:t>或</a:t>
            </a:r>
            <a:r>
              <a:rPr lang="en" sz="1050">
                <a:solidFill>
                  <a:srgbClr val="333333"/>
                </a:solidFill>
                <a:highlight>
                  <a:srgbClr val="FAFAFA"/>
                </a:highlight>
                <a:latin typeface="Courier New"/>
                <a:ea typeface="Courier New"/>
                <a:cs typeface="Courier New"/>
                <a:sym typeface="Courier New"/>
              </a:rPr>
              <a:t>false</a:t>
            </a: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</a:rPr>
              <a:t>；</a:t>
            </a:r>
            <a:endParaRPr sz="12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Char char="●"/>
            </a:pP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</a:rPr>
              <a:t>string：就是Java的</a:t>
            </a:r>
            <a:r>
              <a:rPr lang="en" sz="1050">
                <a:solidFill>
                  <a:srgbClr val="333333"/>
                </a:solidFill>
                <a:highlight>
                  <a:srgbClr val="FAFAFA"/>
                </a:highlight>
                <a:latin typeface="Courier New"/>
                <a:ea typeface="Courier New"/>
                <a:cs typeface="Courier New"/>
                <a:sym typeface="Courier New"/>
              </a:rPr>
              <a:t>string,</a:t>
            </a:r>
            <a:r>
              <a:rPr lang="en" sz="1050">
                <a:solidFill>
                  <a:srgbClr val="333333"/>
                </a:solidFill>
                <a:highlight>
                  <a:srgbClr val="FAFAFA"/>
                </a:highlight>
                <a:latin typeface="Courier New"/>
                <a:ea typeface="Courier New"/>
                <a:cs typeface="Courier New"/>
                <a:sym typeface="Courier New"/>
              </a:rPr>
              <a:t>需要使用””</a:t>
            </a: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</a:rPr>
              <a:t>；</a:t>
            </a:r>
            <a:endParaRPr sz="12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Char char="●"/>
            </a:pP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</a:rPr>
              <a:t>null：就是Javat的</a:t>
            </a:r>
            <a:r>
              <a:rPr lang="en" sz="1050">
                <a:solidFill>
                  <a:srgbClr val="333333"/>
                </a:solidFill>
                <a:highlight>
                  <a:srgbClr val="FAFAFA"/>
                </a:highlight>
                <a:latin typeface="Courier New"/>
                <a:ea typeface="Courier New"/>
                <a:cs typeface="Courier New"/>
                <a:sym typeface="Courier New"/>
              </a:rPr>
              <a:t>null</a:t>
            </a: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</a:rPr>
              <a:t>；</a:t>
            </a:r>
            <a:endParaRPr sz="12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Char char="●"/>
            </a:pP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</a:rPr>
              <a:t>array：就是Java的</a:t>
            </a:r>
            <a:r>
              <a:rPr lang="en" sz="1050">
                <a:solidFill>
                  <a:srgbClr val="333333"/>
                </a:solidFill>
                <a:highlight>
                  <a:srgbClr val="FAFAFA"/>
                </a:highlight>
                <a:latin typeface="Courier New"/>
                <a:ea typeface="Courier New"/>
                <a:cs typeface="Courier New"/>
                <a:sym typeface="Courier New"/>
              </a:rPr>
              <a:t>Array</a:t>
            </a: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</a:rPr>
              <a:t>表示方式——</a:t>
            </a:r>
            <a:r>
              <a:rPr lang="en" sz="1050">
                <a:solidFill>
                  <a:srgbClr val="333333"/>
                </a:solidFill>
                <a:highlight>
                  <a:srgbClr val="FAFAFA"/>
                </a:highlight>
                <a:latin typeface="Courier New"/>
                <a:ea typeface="Courier New"/>
                <a:cs typeface="Courier New"/>
                <a:sym typeface="Courier New"/>
              </a:rPr>
              <a:t>[]</a:t>
            </a: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</a:rPr>
              <a:t>；</a:t>
            </a:r>
            <a:endParaRPr sz="12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Char char="●"/>
            </a:pP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</a:rPr>
              <a:t>object：就是Java</a:t>
            </a: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</a:rPr>
              <a:t>对象的</a:t>
            </a:r>
            <a:r>
              <a:rPr lang="en" sz="1050">
                <a:solidFill>
                  <a:srgbClr val="333333"/>
                </a:solidFill>
                <a:highlight>
                  <a:srgbClr val="FAFAFA"/>
                </a:highlight>
                <a:latin typeface="Courier New"/>
                <a:ea typeface="Courier New"/>
                <a:cs typeface="Courier New"/>
                <a:sym typeface="Courier New"/>
              </a:rPr>
              <a:t>{ ... }</a:t>
            </a: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</a:rPr>
              <a:t>表示方式。</a:t>
            </a:r>
            <a:endParaRPr sz="1200">
              <a:solidFill>
                <a:srgbClr val="333333"/>
              </a:solidFill>
              <a:highlight>
                <a:srgbClr val="FFFFFF"/>
              </a:highlight>
            </a:endParaRPr>
          </a:p>
        </p:txBody>
      </p:sp>
      <p:sp>
        <p:nvSpPr>
          <p:cNvPr id="139" name="Google Shape;139;p15"/>
          <p:cNvSpPr txBox="1"/>
          <p:nvPr/>
        </p:nvSpPr>
        <p:spPr>
          <a:xfrm>
            <a:off x="512875" y="4020400"/>
            <a:ext cx="3838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开源库：</a:t>
            </a:r>
            <a:r>
              <a:rPr lang="en" u="sng">
                <a:solidFill>
                  <a:schemeClr val="hlink"/>
                </a:solidFill>
                <a:hlinkClick r:id="rId5"/>
              </a:rPr>
              <a:t>Gson</a:t>
            </a:r>
            <a:r>
              <a:rPr lang="en"/>
              <a:t>        </a:t>
            </a:r>
            <a:r>
              <a:rPr lang="en" u="sng">
                <a:solidFill>
                  <a:schemeClr val="hlink"/>
                </a:solidFill>
                <a:hlinkClick r:id="rId6"/>
              </a:rPr>
              <a:t>FastJson</a:t>
            </a:r>
            <a:endParaRPr/>
          </a:p>
        </p:txBody>
      </p:sp>
      <p:sp>
        <p:nvSpPr>
          <p:cNvPr id="140" name="Google Shape;140;p15"/>
          <p:cNvSpPr txBox="1"/>
          <p:nvPr/>
        </p:nvSpPr>
        <p:spPr>
          <a:xfrm>
            <a:off x="5410725" y="1795875"/>
            <a:ext cx="34317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{"name":"小明","age":14,"gender":true,"height":1.65,"grade":null,"middle-school":"\"W3C\" Middle School","skills":["JavaScript","Java","Python","Lisp"]}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6"/>
          <p:cNvSpPr txBox="1"/>
          <p:nvPr>
            <p:ph type="title"/>
          </p:nvPr>
        </p:nvSpPr>
        <p:spPr>
          <a:xfrm>
            <a:off x="512875" y="64075"/>
            <a:ext cx="8058300" cy="435300"/>
          </a:xfrm>
          <a:prstGeom prst="rect">
            <a:avLst/>
          </a:prstGeom>
        </p:spPr>
        <p:txBody>
          <a:bodyPr anchorCtr="0" anchor="b" bIns="51425" lIns="51425" spcFirstLastPara="1" rIns="51425" wrap="square" tIns="5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434343"/>
                </a:solidFill>
              </a:rPr>
              <a:t>Android 网络请求框架-Okhttp</a:t>
            </a:r>
            <a:endParaRPr/>
          </a:p>
        </p:txBody>
      </p:sp>
      <p:sp>
        <p:nvSpPr>
          <p:cNvPr id="146" name="Google Shape;146;p16"/>
          <p:cNvSpPr txBox="1"/>
          <p:nvPr>
            <p:ph idx="12" type="sldNum"/>
          </p:nvPr>
        </p:nvSpPr>
        <p:spPr>
          <a:xfrm>
            <a:off x="8721834" y="4800325"/>
            <a:ext cx="274200" cy="2076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7" name="Google Shape;147;p16"/>
          <p:cNvSpPr txBox="1"/>
          <p:nvPr/>
        </p:nvSpPr>
        <p:spPr>
          <a:xfrm>
            <a:off x="289825" y="1360825"/>
            <a:ext cx="33945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33333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- </a:t>
            </a:r>
            <a:r>
              <a:rPr lang="en" sz="1200">
                <a:solidFill>
                  <a:srgbClr val="333333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成熟的网络请求解决方案，API 比 HttpURLConnection 更好用。</a:t>
            </a:r>
            <a:endParaRPr sz="1200">
              <a:solidFill>
                <a:srgbClr val="333333"/>
              </a:solidFill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33333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- 能实现同一 IP 和端口的请求重用一个 Socket，这种方式能大大降低网络连接的时间，和每次请求都建立 Socke 的方式相比，降低了服务器的压力。</a:t>
            </a:r>
            <a:endParaRPr sz="1200"/>
          </a:p>
        </p:txBody>
      </p:sp>
      <p:sp>
        <p:nvSpPr>
          <p:cNvPr id="148" name="Google Shape;148;p16"/>
          <p:cNvSpPr txBox="1"/>
          <p:nvPr/>
        </p:nvSpPr>
        <p:spPr>
          <a:xfrm>
            <a:off x="289825" y="762450"/>
            <a:ext cx="3149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Okhttp框架</a:t>
            </a:r>
            <a:endParaRPr/>
          </a:p>
        </p:txBody>
      </p:sp>
      <p:pic>
        <p:nvPicPr>
          <p:cNvPr id="149" name="Google Shape;149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95825" y="762450"/>
            <a:ext cx="5026008" cy="3939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7"/>
          <p:cNvSpPr txBox="1"/>
          <p:nvPr>
            <p:ph type="title"/>
          </p:nvPr>
        </p:nvSpPr>
        <p:spPr>
          <a:xfrm>
            <a:off x="512875" y="64075"/>
            <a:ext cx="8058300" cy="435300"/>
          </a:xfrm>
          <a:prstGeom prst="rect">
            <a:avLst/>
          </a:prstGeom>
        </p:spPr>
        <p:txBody>
          <a:bodyPr anchorCtr="0" anchor="b" bIns="51425" lIns="51425" spcFirstLastPara="1" rIns="51425" wrap="square" tIns="5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434343"/>
                </a:solidFill>
              </a:rPr>
              <a:t>Android 网络框架-Okhttp</a:t>
            </a:r>
            <a:endParaRPr/>
          </a:p>
        </p:txBody>
      </p:sp>
      <p:sp>
        <p:nvSpPr>
          <p:cNvPr id="155" name="Google Shape;155;p17"/>
          <p:cNvSpPr txBox="1"/>
          <p:nvPr>
            <p:ph idx="12" type="sldNum"/>
          </p:nvPr>
        </p:nvSpPr>
        <p:spPr>
          <a:xfrm>
            <a:off x="8721834" y="4800325"/>
            <a:ext cx="274200" cy="2076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6" name="Google Shape;156;p17"/>
          <p:cNvSpPr txBox="1"/>
          <p:nvPr/>
        </p:nvSpPr>
        <p:spPr>
          <a:xfrm>
            <a:off x="282525" y="1130050"/>
            <a:ext cx="56670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333333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- </a:t>
            </a:r>
            <a:endParaRPr/>
          </a:p>
        </p:txBody>
      </p:sp>
      <p:sp>
        <p:nvSpPr>
          <p:cNvPr id="157" name="Google Shape;157;p17"/>
          <p:cNvSpPr txBox="1"/>
          <p:nvPr/>
        </p:nvSpPr>
        <p:spPr>
          <a:xfrm>
            <a:off x="440400" y="673075"/>
            <a:ext cx="3149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OKhttp</a:t>
            </a:r>
            <a:r>
              <a:rPr lang="en"/>
              <a:t>拦截器</a:t>
            </a:r>
            <a:endParaRPr/>
          </a:p>
        </p:txBody>
      </p:sp>
      <p:pic>
        <p:nvPicPr>
          <p:cNvPr id="158" name="Google Shape;15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975" y="1196550"/>
            <a:ext cx="3598250" cy="330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15850" y="1420900"/>
            <a:ext cx="4638635" cy="3019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8"/>
          <p:cNvSpPr txBox="1"/>
          <p:nvPr>
            <p:ph type="title"/>
          </p:nvPr>
        </p:nvSpPr>
        <p:spPr>
          <a:xfrm>
            <a:off x="512875" y="64075"/>
            <a:ext cx="8058300" cy="435300"/>
          </a:xfrm>
          <a:prstGeom prst="rect">
            <a:avLst/>
          </a:prstGeom>
        </p:spPr>
        <p:txBody>
          <a:bodyPr anchorCtr="0" anchor="b" bIns="51425" lIns="51425" spcFirstLastPara="1" rIns="51425" wrap="square" tIns="5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434343"/>
                </a:solidFill>
              </a:rPr>
              <a:t>Android 网络框架-Okhttp</a:t>
            </a:r>
            <a:endParaRPr/>
          </a:p>
        </p:txBody>
      </p:sp>
      <p:sp>
        <p:nvSpPr>
          <p:cNvPr id="165" name="Google Shape;165;p18"/>
          <p:cNvSpPr txBox="1"/>
          <p:nvPr>
            <p:ph idx="12" type="sldNum"/>
          </p:nvPr>
        </p:nvSpPr>
        <p:spPr>
          <a:xfrm>
            <a:off x="8721834" y="4800325"/>
            <a:ext cx="274200" cy="2076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6" name="Google Shape;166;p18"/>
          <p:cNvSpPr txBox="1"/>
          <p:nvPr/>
        </p:nvSpPr>
        <p:spPr>
          <a:xfrm>
            <a:off x="282525" y="1130050"/>
            <a:ext cx="5667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18"/>
          <p:cNvSpPr txBox="1"/>
          <p:nvPr/>
        </p:nvSpPr>
        <p:spPr>
          <a:xfrm>
            <a:off x="440400" y="673075"/>
            <a:ext cx="50106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打印网络请求log</a:t>
            </a:r>
            <a:endParaRPr/>
          </a:p>
          <a:p>
            <a:pPr indent="0" lvl="0" marL="0" rtl="0" algn="l">
              <a:lnSpc>
                <a:spcPct val="140000"/>
              </a:lnSpc>
              <a:spcBef>
                <a:spcPts val="6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8" name="Google Shape;16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0400" y="1130050"/>
            <a:ext cx="6831302" cy="1305512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18"/>
          <p:cNvSpPr txBox="1"/>
          <p:nvPr/>
        </p:nvSpPr>
        <p:spPr>
          <a:xfrm>
            <a:off x="358325" y="2571750"/>
            <a:ext cx="44394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全局添加header</a:t>
            </a:r>
            <a:endParaRPr/>
          </a:p>
          <a:p>
            <a:pPr indent="0" lvl="0" marL="0" rtl="0" algn="l">
              <a:lnSpc>
                <a:spcPct val="140000"/>
              </a:lnSpc>
              <a:spcBef>
                <a:spcPts val="6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70" name="Google Shape;17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0400" y="3011925"/>
            <a:ext cx="6389900" cy="1954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9"/>
          <p:cNvSpPr txBox="1"/>
          <p:nvPr>
            <p:ph type="title"/>
          </p:nvPr>
        </p:nvSpPr>
        <p:spPr>
          <a:xfrm>
            <a:off x="512875" y="64075"/>
            <a:ext cx="8058300" cy="435300"/>
          </a:xfrm>
          <a:prstGeom prst="rect">
            <a:avLst/>
          </a:prstGeom>
        </p:spPr>
        <p:txBody>
          <a:bodyPr anchorCtr="0" anchor="b" bIns="51425" lIns="51425" spcFirstLastPara="1" rIns="51425" wrap="square" tIns="5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434343"/>
                </a:solidFill>
              </a:rPr>
              <a:t>Android 网络框架-Retrofit</a:t>
            </a:r>
            <a:endParaRPr/>
          </a:p>
        </p:txBody>
      </p:sp>
      <p:sp>
        <p:nvSpPr>
          <p:cNvPr id="176" name="Google Shape;176;p19"/>
          <p:cNvSpPr txBox="1"/>
          <p:nvPr>
            <p:ph idx="12" type="sldNum"/>
          </p:nvPr>
        </p:nvSpPr>
        <p:spPr>
          <a:xfrm>
            <a:off x="8721834" y="4800325"/>
            <a:ext cx="274200" cy="2076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7" name="Google Shape;177;p19"/>
          <p:cNvSpPr txBox="1"/>
          <p:nvPr/>
        </p:nvSpPr>
        <p:spPr>
          <a:xfrm>
            <a:off x="282525" y="1130050"/>
            <a:ext cx="5667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19"/>
          <p:cNvSpPr txBox="1"/>
          <p:nvPr/>
        </p:nvSpPr>
        <p:spPr>
          <a:xfrm>
            <a:off x="224375" y="741125"/>
            <a:ext cx="79854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Okhttp问题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线程切换。</a:t>
            </a:r>
            <a:r>
              <a:rPr lang="en"/>
              <a:t>无法适配自动进行线程的切换，消息回来需要切到主线程，主线程要自己去写。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调用复杂</a:t>
            </a:r>
            <a:r>
              <a:rPr lang="en"/>
              <a:t>调用比较复杂，需要自己进行封装。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请求参数配置繁琐。</a:t>
            </a:r>
            <a:r>
              <a:rPr lang="en"/>
              <a:t>用户网络请求的接口配置繁琐，尤其是需要配置请求body，请求头，参数的时候；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数据解析。</a:t>
            </a:r>
            <a:r>
              <a:rPr lang="en"/>
              <a:t>数据解析过程需要用户手动拿到responsbody进行解析，不能复用；</a:t>
            </a:r>
            <a:endParaRPr/>
          </a:p>
        </p:txBody>
      </p:sp>
      <p:sp>
        <p:nvSpPr>
          <p:cNvPr id="179" name="Google Shape;179;p19"/>
          <p:cNvSpPr txBox="1"/>
          <p:nvPr/>
        </p:nvSpPr>
        <p:spPr>
          <a:xfrm>
            <a:off x="224375" y="2880950"/>
            <a:ext cx="79854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Retrofit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接口可以定制请求方法的参数注解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采用Converter进行数据解析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0"/>
          <p:cNvSpPr txBox="1"/>
          <p:nvPr>
            <p:ph type="title"/>
          </p:nvPr>
        </p:nvSpPr>
        <p:spPr>
          <a:xfrm>
            <a:off x="512875" y="64075"/>
            <a:ext cx="8058300" cy="435300"/>
          </a:xfrm>
          <a:prstGeom prst="rect">
            <a:avLst/>
          </a:prstGeom>
        </p:spPr>
        <p:txBody>
          <a:bodyPr anchorCtr="0" anchor="b" bIns="51425" lIns="51425" spcFirstLastPara="1" rIns="51425" wrap="square" tIns="5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434343"/>
                </a:solidFill>
              </a:rPr>
              <a:t>Android 网络框架-Retrofit</a:t>
            </a:r>
            <a:endParaRPr/>
          </a:p>
        </p:txBody>
      </p:sp>
      <p:sp>
        <p:nvSpPr>
          <p:cNvPr id="185" name="Google Shape;185;p20"/>
          <p:cNvSpPr txBox="1"/>
          <p:nvPr>
            <p:ph idx="12" type="sldNum"/>
          </p:nvPr>
        </p:nvSpPr>
        <p:spPr>
          <a:xfrm>
            <a:off x="8721834" y="4800325"/>
            <a:ext cx="274200" cy="2076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6" name="Google Shape;186;p20"/>
          <p:cNvSpPr txBox="1"/>
          <p:nvPr/>
        </p:nvSpPr>
        <p:spPr>
          <a:xfrm>
            <a:off x="340500" y="812200"/>
            <a:ext cx="5667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Retrofit使用</a:t>
            </a:r>
            <a:endParaRPr/>
          </a:p>
        </p:txBody>
      </p:sp>
      <p:sp>
        <p:nvSpPr>
          <p:cNvPr id="187" name="Google Shape;187;p20"/>
          <p:cNvSpPr txBox="1"/>
          <p:nvPr/>
        </p:nvSpPr>
        <p:spPr>
          <a:xfrm>
            <a:off x="128900" y="1725675"/>
            <a:ext cx="79854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定义网络请求接口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创建 Retrofit 实例</a:t>
            </a:r>
            <a:endParaRPr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Roboto"/>
              <a:buAutoNum type="arabicPeriod"/>
            </a:pPr>
            <a:r>
              <a:rPr lang="en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创建 网络请求接口实例 并 配置网络请求参数</a:t>
            </a:r>
            <a:endParaRPr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Roboto"/>
              <a:buAutoNum type="arabicPeriod"/>
            </a:pPr>
            <a:r>
              <a:rPr lang="en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发送网络请求（采用最常用的异步方式）</a:t>
            </a:r>
            <a:endParaRPr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Roboto"/>
              <a:buAutoNum type="arabicPeriod"/>
            </a:pPr>
            <a:r>
              <a:rPr lang="en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处理服务器返回的数据</a:t>
            </a:r>
            <a:endParaRPr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88" name="Google Shape;188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55875" y="1212400"/>
            <a:ext cx="4065940" cy="2288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1"/>
          <p:cNvSpPr txBox="1"/>
          <p:nvPr>
            <p:ph type="title"/>
          </p:nvPr>
        </p:nvSpPr>
        <p:spPr>
          <a:xfrm>
            <a:off x="512875" y="64075"/>
            <a:ext cx="8058300" cy="435300"/>
          </a:xfrm>
          <a:prstGeom prst="rect">
            <a:avLst/>
          </a:prstGeom>
        </p:spPr>
        <p:txBody>
          <a:bodyPr anchorCtr="0" anchor="b" bIns="51425" lIns="51425" spcFirstLastPara="1" rIns="51425" wrap="square" tIns="5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434343"/>
                </a:solidFill>
              </a:rPr>
              <a:t>Android 抓包工具</a:t>
            </a:r>
            <a:endParaRPr/>
          </a:p>
        </p:txBody>
      </p:sp>
      <p:sp>
        <p:nvSpPr>
          <p:cNvPr id="194" name="Google Shape;194;p21"/>
          <p:cNvSpPr txBox="1"/>
          <p:nvPr>
            <p:ph idx="12" type="sldNum"/>
          </p:nvPr>
        </p:nvSpPr>
        <p:spPr>
          <a:xfrm>
            <a:off x="8721834" y="4800325"/>
            <a:ext cx="274200" cy="2076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5" name="Google Shape;195;p21"/>
          <p:cNvSpPr txBox="1"/>
          <p:nvPr/>
        </p:nvSpPr>
        <p:spPr>
          <a:xfrm>
            <a:off x="432075" y="756150"/>
            <a:ext cx="23349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hlink"/>
              </a:solidFill>
              <a:highlight>
                <a:srgbClr val="F6F8FA"/>
              </a:highlight>
            </a:endParaRPr>
          </a:p>
        </p:txBody>
      </p:sp>
      <p:sp>
        <p:nvSpPr>
          <p:cNvPr id="196" name="Google Shape;196;p21"/>
          <p:cNvSpPr txBox="1"/>
          <p:nvPr/>
        </p:nvSpPr>
        <p:spPr>
          <a:xfrm>
            <a:off x="309975" y="779250"/>
            <a:ext cx="4076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抓取网页端请求- chrome F12</a:t>
            </a:r>
            <a:endParaRPr/>
          </a:p>
        </p:txBody>
      </p:sp>
      <p:pic>
        <p:nvPicPr>
          <p:cNvPr id="197" name="Google Shape;19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54950"/>
            <a:ext cx="8417033" cy="3608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2"/>
          <p:cNvSpPr txBox="1"/>
          <p:nvPr>
            <p:ph type="title"/>
          </p:nvPr>
        </p:nvSpPr>
        <p:spPr>
          <a:xfrm>
            <a:off x="512875" y="64075"/>
            <a:ext cx="8058300" cy="435300"/>
          </a:xfrm>
          <a:prstGeom prst="rect">
            <a:avLst/>
          </a:prstGeom>
        </p:spPr>
        <p:txBody>
          <a:bodyPr anchorCtr="0" anchor="b" bIns="51425" lIns="51425" spcFirstLastPara="1" rIns="51425" wrap="square" tIns="5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434343"/>
                </a:solidFill>
              </a:rPr>
              <a:t>Android </a:t>
            </a:r>
            <a:r>
              <a:rPr lang="en" sz="1500">
                <a:solidFill>
                  <a:srgbClr val="434343"/>
                </a:solidFill>
              </a:rPr>
              <a:t>抓包工具</a:t>
            </a:r>
            <a:endParaRPr/>
          </a:p>
        </p:txBody>
      </p:sp>
      <p:sp>
        <p:nvSpPr>
          <p:cNvPr id="203" name="Google Shape;203;p22"/>
          <p:cNvSpPr txBox="1"/>
          <p:nvPr>
            <p:ph idx="12" type="sldNum"/>
          </p:nvPr>
        </p:nvSpPr>
        <p:spPr>
          <a:xfrm>
            <a:off x="8721834" y="4800325"/>
            <a:ext cx="274200" cy="2076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4" name="Google Shape;204;p22"/>
          <p:cNvSpPr txBox="1"/>
          <p:nvPr/>
        </p:nvSpPr>
        <p:spPr>
          <a:xfrm>
            <a:off x="432075" y="756150"/>
            <a:ext cx="23349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hlink"/>
                </a:solidFill>
                <a:highlight>
                  <a:srgbClr val="F6F8FA"/>
                </a:highlight>
                <a:uFill>
                  <a:noFill/>
                </a:uFill>
                <a:hlinkClick r:id="rId3"/>
              </a:rPr>
              <a:t>whistle</a:t>
            </a:r>
            <a:endParaRPr sz="1700">
              <a:solidFill>
                <a:schemeClr val="hlink"/>
              </a:solidFill>
              <a:highlight>
                <a:srgbClr val="F6F8FA"/>
              </a:highlight>
            </a:endParaRPr>
          </a:p>
        </p:txBody>
      </p:sp>
      <p:sp>
        <p:nvSpPr>
          <p:cNvPr id="205" name="Google Shape;205;p22"/>
          <p:cNvSpPr txBox="1"/>
          <p:nvPr/>
        </p:nvSpPr>
        <p:spPr>
          <a:xfrm>
            <a:off x="357275" y="1313150"/>
            <a:ext cx="3000000" cy="12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ts val="1200"/>
              <a:buAutoNum type="arabicPeriod"/>
            </a:pPr>
            <a:r>
              <a:rPr lang="en" sz="1200">
                <a:solidFill>
                  <a:srgbClr val="24292F"/>
                </a:solidFill>
                <a:highlight>
                  <a:srgbClr val="FFFFFF"/>
                </a:highlight>
              </a:rPr>
              <a:t>安装Node</a:t>
            </a:r>
            <a:endParaRPr sz="1200">
              <a:solidFill>
                <a:srgbClr val="24292F"/>
              </a:solidFill>
              <a:highlight>
                <a:srgbClr val="FFFFFF"/>
              </a:highlight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ts val="1200"/>
              <a:buAutoNum type="arabicPeriod"/>
            </a:pPr>
            <a:r>
              <a:rPr lang="en" sz="1200">
                <a:solidFill>
                  <a:srgbClr val="24292F"/>
                </a:solidFill>
                <a:highlight>
                  <a:srgbClr val="FFFFFF"/>
                </a:highlight>
              </a:rPr>
              <a:t>安装whistle</a:t>
            </a:r>
            <a:endParaRPr sz="1200">
              <a:solidFill>
                <a:srgbClr val="24292F"/>
              </a:solidFill>
              <a:highlight>
                <a:srgbClr val="FFFFFF"/>
              </a:highlight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ts val="1200"/>
              <a:buAutoNum type="arabicPeriod"/>
            </a:pPr>
            <a:r>
              <a:rPr lang="en" sz="1200">
                <a:solidFill>
                  <a:srgbClr val="24292F"/>
                </a:solidFill>
                <a:highlight>
                  <a:srgbClr val="FFFFFF"/>
                </a:highlight>
              </a:rPr>
              <a:t>启动whistle</a:t>
            </a:r>
            <a:endParaRPr sz="1200">
              <a:solidFill>
                <a:srgbClr val="24292F"/>
              </a:solidFill>
              <a:highlight>
                <a:srgbClr val="FFFFFF"/>
              </a:highlight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ts val="1200"/>
              <a:buAutoNum type="arabicPeriod"/>
            </a:pPr>
            <a:r>
              <a:rPr lang="en" sz="1200">
                <a:solidFill>
                  <a:srgbClr val="24292F"/>
                </a:solidFill>
                <a:highlight>
                  <a:srgbClr val="FFFFFF"/>
                </a:highlight>
              </a:rPr>
              <a:t>配置代理</a:t>
            </a:r>
            <a:endParaRPr sz="1200">
              <a:solidFill>
                <a:srgbClr val="24292F"/>
              </a:solidFill>
              <a:highlight>
                <a:srgbClr val="FFFFFF"/>
              </a:highlight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ts val="1200"/>
              <a:buAutoNum type="arabicPeriod"/>
            </a:pPr>
            <a:r>
              <a:rPr lang="en" sz="1200">
                <a:solidFill>
                  <a:srgbClr val="24292F"/>
                </a:solidFill>
                <a:highlight>
                  <a:srgbClr val="FFFFFF"/>
                </a:highlight>
              </a:rPr>
              <a:t>安装根证书</a:t>
            </a:r>
            <a:endParaRPr sz="1200">
              <a:solidFill>
                <a:srgbClr val="24292F"/>
              </a:solidFill>
              <a:highlight>
                <a:srgbClr val="FFFFFF"/>
              </a:highlight>
            </a:endParaRPr>
          </a:p>
        </p:txBody>
      </p:sp>
      <p:pic>
        <p:nvPicPr>
          <p:cNvPr id="206" name="Google Shape;206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41850" y="1113925"/>
            <a:ext cx="6053249" cy="2650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3"/>
          <p:cNvSpPr txBox="1"/>
          <p:nvPr>
            <p:ph type="title"/>
          </p:nvPr>
        </p:nvSpPr>
        <p:spPr>
          <a:xfrm>
            <a:off x="552450" y="47625"/>
            <a:ext cx="8058300" cy="435300"/>
          </a:xfrm>
          <a:prstGeom prst="rect">
            <a:avLst/>
          </a:prstGeom>
        </p:spPr>
        <p:txBody>
          <a:bodyPr anchorCtr="0" anchor="b" bIns="51425" lIns="51425" spcFirstLastPara="1" rIns="51425" wrap="square" tIns="5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课程目录</a:t>
            </a:r>
            <a:endParaRPr/>
          </a:p>
        </p:txBody>
      </p:sp>
      <p:sp>
        <p:nvSpPr>
          <p:cNvPr id="212" name="Google Shape;212;p23"/>
          <p:cNvSpPr/>
          <p:nvPr/>
        </p:nvSpPr>
        <p:spPr>
          <a:xfrm>
            <a:off x="435175" y="1255196"/>
            <a:ext cx="2687400" cy="28161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lt1"/>
                </a:solidFill>
              </a:rPr>
              <a:t>目录</a:t>
            </a:r>
            <a:r>
              <a:rPr b="1" lang="en">
                <a:solidFill>
                  <a:schemeClr val="lt1"/>
                </a:solidFill>
              </a:rPr>
              <a:t>    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213" name="Google Shape;213;p23"/>
          <p:cNvSpPr/>
          <p:nvPr/>
        </p:nvSpPr>
        <p:spPr>
          <a:xfrm>
            <a:off x="3686413" y="1816263"/>
            <a:ext cx="480900" cy="302700"/>
          </a:xfrm>
          <a:prstGeom prst="rect">
            <a:avLst/>
          </a:prstGeom>
          <a:solidFill>
            <a:srgbClr val="E6B8AF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 01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14" name="Google Shape;214;p23"/>
          <p:cNvSpPr txBox="1"/>
          <p:nvPr/>
        </p:nvSpPr>
        <p:spPr>
          <a:xfrm>
            <a:off x="4293513" y="1759863"/>
            <a:ext cx="1776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434343"/>
                </a:solidFill>
              </a:rPr>
              <a:t>Android图片加载</a:t>
            </a:r>
            <a:endParaRPr sz="1500">
              <a:solidFill>
                <a:srgbClr val="434343"/>
              </a:solidFill>
            </a:endParaRPr>
          </a:p>
        </p:txBody>
      </p:sp>
      <p:sp>
        <p:nvSpPr>
          <p:cNvPr id="215" name="Google Shape;215;p23"/>
          <p:cNvSpPr/>
          <p:nvPr/>
        </p:nvSpPr>
        <p:spPr>
          <a:xfrm>
            <a:off x="6325175" y="1816263"/>
            <a:ext cx="480900" cy="302700"/>
          </a:xfrm>
          <a:prstGeom prst="rect">
            <a:avLst/>
          </a:prstGeom>
          <a:solidFill>
            <a:srgbClr val="E6B8AF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 02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16" name="Google Shape;216;p23"/>
          <p:cNvSpPr txBox="1"/>
          <p:nvPr/>
        </p:nvSpPr>
        <p:spPr>
          <a:xfrm>
            <a:off x="7061113" y="1759863"/>
            <a:ext cx="1776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434343"/>
                </a:solidFill>
              </a:rPr>
              <a:t>Android网络框架</a:t>
            </a:r>
            <a:endParaRPr sz="1500">
              <a:solidFill>
                <a:srgbClr val="434343"/>
              </a:solidFill>
            </a:endParaRPr>
          </a:p>
        </p:txBody>
      </p:sp>
      <p:sp>
        <p:nvSpPr>
          <p:cNvPr id="217" name="Google Shape;217;p23"/>
          <p:cNvSpPr/>
          <p:nvPr/>
        </p:nvSpPr>
        <p:spPr>
          <a:xfrm>
            <a:off x="3686413" y="2857963"/>
            <a:ext cx="480900" cy="3027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 03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18" name="Google Shape;218;p23"/>
          <p:cNvSpPr txBox="1"/>
          <p:nvPr/>
        </p:nvSpPr>
        <p:spPr>
          <a:xfrm>
            <a:off x="4293513" y="2801563"/>
            <a:ext cx="1776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434343"/>
                </a:solidFill>
              </a:rPr>
              <a:t>Android持久化</a:t>
            </a:r>
            <a:endParaRPr sz="15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434343"/>
              </a:solidFill>
            </a:endParaRPr>
          </a:p>
        </p:txBody>
      </p:sp>
      <p:sp>
        <p:nvSpPr>
          <p:cNvPr id="219" name="Google Shape;219;p23"/>
          <p:cNvSpPr/>
          <p:nvPr/>
        </p:nvSpPr>
        <p:spPr>
          <a:xfrm>
            <a:off x="6325163" y="2857963"/>
            <a:ext cx="480900" cy="302700"/>
          </a:xfrm>
          <a:prstGeom prst="rect">
            <a:avLst/>
          </a:prstGeom>
          <a:solidFill>
            <a:srgbClr val="E6B8AF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 04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20" name="Google Shape;220;p23"/>
          <p:cNvSpPr txBox="1"/>
          <p:nvPr/>
        </p:nvSpPr>
        <p:spPr>
          <a:xfrm>
            <a:off x="7061113" y="2801563"/>
            <a:ext cx="1776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434343"/>
                </a:solidFill>
              </a:rPr>
              <a:t>Android架构</a:t>
            </a:r>
            <a:r>
              <a:rPr lang="en" sz="1500">
                <a:solidFill>
                  <a:srgbClr val="434343"/>
                </a:solidFill>
              </a:rPr>
              <a:t>设计</a:t>
            </a:r>
            <a:endParaRPr sz="1500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552450" y="47625"/>
            <a:ext cx="8058300" cy="435300"/>
          </a:xfrm>
          <a:prstGeom prst="rect">
            <a:avLst/>
          </a:prstGeom>
        </p:spPr>
        <p:txBody>
          <a:bodyPr anchorCtr="0" anchor="b" bIns="51425" lIns="51425" spcFirstLastPara="1" rIns="51425" wrap="square" tIns="5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课程目录</a:t>
            </a:r>
            <a:endParaRPr/>
          </a:p>
        </p:txBody>
      </p:sp>
      <p:sp>
        <p:nvSpPr>
          <p:cNvPr id="38" name="Google Shape;38;p6"/>
          <p:cNvSpPr/>
          <p:nvPr/>
        </p:nvSpPr>
        <p:spPr>
          <a:xfrm>
            <a:off x="435175" y="1255196"/>
            <a:ext cx="2687400" cy="28161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lt1"/>
                </a:solidFill>
              </a:rPr>
              <a:t>目录</a:t>
            </a:r>
            <a:r>
              <a:rPr b="1" lang="en">
                <a:solidFill>
                  <a:schemeClr val="lt1"/>
                </a:solidFill>
              </a:rPr>
              <a:t>    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39" name="Google Shape;39;p6"/>
          <p:cNvSpPr/>
          <p:nvPr/>
        </p:nvSpPr>
        <p:spPr>
          <a:xfrm>
            <a:off x="3686413" y="1816263"/>
            <a:ext cx="480900" cy="3027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 01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0" name="Google Shape;40;p6"/>
          <p:cNvSpPr txBox="1"/>
          <p:nvPr/>
        </p:nvSpPr>
        <p:spPr>
          <a:xfrm>
            <a:off x="4293513" y="1759863"/>
            <a:ext cx="1776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434343"/>
                </a:solidFill>
              </a:rPr>
              <a:t>Android</a:t>
            </a:r>
            <a:r>
              <a:rPr lang="en" sz="1500">
                <a:solidFill>
                  <a:srgbClr val="434343"/>
                </a:solidFill>
              </a:rPr>
              <a:t>图片加载</a:t>
            </a:r>
            <a:endParaRPr sz="1500">
              <a:solidFill>
                <a:srgbClr val="434343"/>
              </a:solidFill>
            </a:endParaRPr>
          </a:p>
        </p:txBody>
      </p:sp>
      <p:sp>
        <p:nvSpPr>
          <p:cNvPr id="41" name="Google Shape;41;p6"/>
          <p:cNvSpPr/>
          <p:nvPr/>
        </p:nvSpPr>
        <p:spPr>
          <a:xfrm>
            <a:off x="6325175" y="1816263"/>
            <a:ext cx="480900" cy="302700"/>
          </a:xfrm>
          <a:prstGeom prst="rect">
            <a:avLst/>
          </a:prstGeom>
          <a:solidFill>
            <a:srgbClr val="E6B8AF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 02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2" name="Google Shape;42;p6"/>
          <p:cNvSpPr txBox="1"/>
          <p:nvPr/>
        </p:nvSpPr>
        <p:spPr>
          <a:xfrm>
            <a:off x="7061113" y="1759863"/>
            <a:ext cx="1776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434343"/>
                </a:solidFill>
              </a:rPr>
              <a:t>Android网络</a:t>
            </a:r>
            <a:r>
              <a:rPr lang="en" sz="1500">
                <a:solidFill>
                  <a:srgbClr val="434343"/>
                </a:solidFill>
              </a:rPr>
              <a:t>框架</a:t>
            </a:r>
            <a:endParaRPr sz="1500">
              <a:solidFill>
                <a:srgbClr val="434343"/>
              </a:solidFill>
            </a:endParaRPr>
          </a:p>
        </p:txBody>
      </p:sp>
      <p:sp>
        <p:nvSpPr>
          <p:cNvPr id="43" name="Google Shape;43;p6"/>
          <p:cNvSpPr/>
          <p:nvPr/>
        </p:nvSpPr>
        <p:spPr>
          <a:xfrm>
            <a:off x="3686413" y="2857963"/>
            <a:ext cx="480900" cy="302700"/>
          </a:xfrm>
          <a:prstGeom prst="rect">
            <a:avLst/>
          </a:prstGeom>
          <a:solidFill>
            <a:srgbClr val="E6B8AF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 03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4" name="Google Shape;44;p6"/>
          <p:cNvSpPr txBox="1"/>
          <p:nvPr/>
        </p:nvSpPr>
        <p:spPr>
          <a:xfrm>
            <a:off x="4293513" y="2801563"/>
            <a:ext cx="1776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434343"/>
                </a:solidFill>
              </a:rPr>
              <a:t>Android</a:t>
            </a:r>
            <a:r>
              <a:rPr lang="en" sz="1500">
                <a:solidFill>
                  <a:srgbClr val="434343"/>
                </a:solidFill>
              </a:rPr>
              <a:t>持久化</a:t>
            </a:r>
            <a:endParaRPr sz="15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434343"/>
              </a:solidFill>
            </a:endParaRPr>
          </a:p>
        </p:txBody>
      </p:sp>
      <p:sp>
        <p:nvSpPr>
          <p:cNvPr id="45" name="Google Shape;45;p6"/>
          <p:cNvSpPr/>
          <p:nvPr/>
        </p:nvSpPr>
        <p:spPr>
          <a:xfrm>
            <a:off x="6325163" y="2857963"/>
            <a:ext cx="480900" cy="302700"/>
          </a:xfrm>
          <a:prstGeom prst="rect">
            <a:avLst/>
          </a:prstGeom>
          <a:solidFill>
            <a:srgbClr val="E6B8AF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 04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6" name="Google Shape;46;p6"/>
          <p:cNvSpPr txBox="1"/>
          <p:nvPr/>
        </p:nvSpPr>
        <p:spPr>
          <a:xfrm>
            <a:off x="7061113" y="2801563"/>
            <a:ext cx="1776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434343"/>
                </a:solidFill>
              </a:rPr>
              <a:t>Android架构设计</a:t>
            </a:r>
            <a:endParaRPr sz="1500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4"/>
          <p:cNvSpPr txBox="1"/>
          <p:nvPr>
            <p:ph type="title"/>
          </p:nvPr>
        </p:nvSpPr>
        <p:spPr>
          <a:xfrm>
            <a:off x="512875" y="64075"/>
            <a:ext cx="8058300" cy="435300"/>
          </a:xfrm>
          <a:prstGeom prst="rect">
            <a:avLst/>
          </a:prstGeom>
        </p:spPr>
        <p:txBody>
          <a:bodyPr anchorCtr="0" anchor="b" bIns="51425" lIns="51425" spcFirstLastPara="1" rIns="51425" wrap="square" tIns="5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rPr>
              <a:t>SharedPreferences存储</a:t>
            </a:r>
            <a:endParaRPr>
              <a:solidFill>
                <a:srgbClr val="FEFEFE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434343"/>
                </a:solidFill>
              </a:rPr>
              <a:t>序列化与反序列化</a:t>
            </a:r>
            <a:endParaRPr sz="1500">
              <a:solidFill>
                <a:srgbClr val="434343"/>
              </a:solidFill>
            </a:endParaRPr>
          </a:p>
        </p:txBody>
      </p:sp>
      <p:sp>
        <p:nvSpPr>
          <p:cNvPr id="226" name="Google Shape;226;p24"/>
          <p:cNvSpPr txBox="1"/>
          <p:nvPr>
            <p:ph idx="12" type="sldNum"/>
          </p:nvPr>
        </p:nvSpPr>
        <p:spPr>
          <a:xfrm>
            <a:off x="8721834" y="4800325"/>
            <a:ext cx="274200" cy="2076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7" name="Google Shape;227;p24"/>
          <p:cNvSpPr txBox="1"/>
          <p:nvPr/>
        </p:nvSpPr>
        <p:spPr>
          <a:xfrm>
            <a:off x="3607200" y="2745200"/>
            <a:ext cx="612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</a:rPr>
              <a:t>简介</a:t>
            </a:r>
            <a:endParaRPr b="1" sz="1600">
              <a:solidFill>
                <a:schemeClr val="lt1"/>
              </a:solidFill>
            </a:endParaRPr>
          </a:p>
        </p:txBody>
      </p:sp>
      <p:sp>
        <p:nvSpPr>
          <p:cNvPr id="228" name="Google Shape;228;p24"/>
          <p:cNvSpPr txBox="1"/>
          <p:nvPr/>
        </p:nvSpPr>
        <p:spPr>
          <a:xfrm>
            <a:off x="512875" y="738850"/>
            <a:ext cx="7917900" cy="13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chemeClr val="dk1"/>
                </a:solidFill>
              </a:rPr>
              <a:t>序列化 (Serialization)将对象的状态信息转换为可以存储或传输的形式的过程。在序列化期间，对象将其当前状态写入到临时或持久性存储区。以后，可以通过从存储区中读取或反序列化对象的状态，重新创建该对象。</a:t>
            </a:r>
            <a:endParaRPr sz="135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chemeClr val="dk1"/>
                </a:solidFill>
              </a:rPr>
              <a:t>实现上可通过Serializable和Parcelable，参考：</a:t>
            </a:r>
            <a:r>
              <a:rPr lang="en" sz="1350" u="sng">
                <a:solidFill>
                  <a:schemeClr val="hlink"/>
                </a:solidFill>
                <a:hlinkClick r:id="rId3"/>
              </a:rPr>
              <a:t>https://juejin.cn/post/7023569402519879693</a:t>
            </a:r>
            <a:endParaRPr sz="1350">
              <a:solidFill>
                <a:schemeClr val="dk1"/>
              </a:solidFill>
            </a:endParaRPr>
          </a:p>
        </p:txBody>
      </p:sp>
      <p:pic>
        <p:nvPicPr>
          <p:cNvPr id="229" name="Google Shape;229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7475" y="2459575"/>
            <a:ext cx="4859475" cy="223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5"/>
          <p:cNvSpPr txBox="1"/>
          <p:nvPr>
            <p:ph type="title"/>
          </p:nvPr>
        </p:nvSpPr>
        <p:spPr>
          <a:xfrm>
            <a:off x="512875" y="64075"/>
            <a:ext cx="8058300" cy="435300"/>
          </a:xfrm>
          <a:prstGeom prst="rect">
            <a:avLst/>
          </a:prstGeom>
        </p:spPr>
        <p:txBody>
          <a:bodyPr anchorCtr="0" anchor="b" bIns="51425" lIns="51425" spcFirstLastPara="1" rIns="51425" wrap="square" tIns="5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rPr>
              <a:t>SharedPreferences存储</a:t>
            </a:r>
            <a:endParaRPr>
              <a:solidFill>
                <a:srgbClr val="FEFEFE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434343"/>
                </a:solidFill>
              </a:rPr>
              <a:t>Android存储框架-</a:t>
            </a:r>
            <a:r>
              <a:rPr lang="en" sz="1500">
                <a:solidFill>
                  <a:srgbClr val="434343"/>
                </a:solidFill>
              </a:rPr>
              <a:t>DatasStore使用</a:t>
            </a:r>
            <a:endParaRPr sz="1500">
              <a:solidFill>
                <a:srgbClr val="434343"/>
              </a:solidFill>
            </a:endParaRPr>
          </a:p>
        </p:txBody>
      </p:sp>
      <p:sp>
        <p:nvSpPr>
          <p:cNvPr id="235" name="Google Shape;235;p25"/>
          <p:cNvSpPr txBox="1"/>
          <p:nvPr>
            <p:ph idx="12" type="sldNum"/>
          </p:nvPr>
        </p:nvSpPr>
        <p:spPr>
          <a:xfrm>
            <a:off x="8721834" y="4800325"/>
            <a:ext cx="274200" cy="2076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6" name="Google Shape;236;p25"/>
          <p:cNvSpPr txBox="1"/>
          <p:nvPr/>
        </p:nvSpPr>
        <p:spPr>
          <a:xfrm>
            <a:off x="3607200" y="2745200"/>
            <a:ext cx="612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</a:rPr>
              <a:t>简介</a:t>
            </a:r>
            <a:endParaRPr b="1" sz="1600">
              <a:solidFill>
                <a:schemeClr val="lt1"/>
              </a:solidFill>
            </a:endParaRPr>
          </a:p>
        </p:txBody>
      </p:sp>
      <p:pic>
        <p:nvPicPr>
          <p:cNvPr id="237" name="Google Shape;23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7813" y="2220725"/>
            <a:ext cx="6534124" cy="2690524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25"/>
          <p:cNvSpPr txBox="1"/>
          <p:nvPr/>
        </p:nvSpPr>
        <p:spPr>
          <a:xfrm>
            <a:off x="272025" y="642925"/>
            <a:ext cx="6775500" cy="15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</a:rPr>
              <a:t>Preferences DataStore 相比于 SharedPreferences 优点</a:t>
            </a:r>
            <a:endParaRPr b="1"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DataStore 是基于 Flow 实现的，所以保证了在主线程的安全性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以事务方式处理更新数据，事务有四大特性（原子性、一致性、 隔离性、持久性）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没有 apply() 和 commit() 等等数据持久的方法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自动完成 SharedPreferences 迁移到 DataStore，保证数据一致性，不会造成数据损坏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可以监听到操作成功或者失败结果</a:t>
            </a:r>
            <a:endParaRPr sz="1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6"/>
          <p:cNvSpPr txBox="1"/>
          <p:nvPr>
            <p:ph type="title"/>
          </p:nvPr>
        </p:nvSpPr>
        <p:spPr>
          <a:xfrm>
            <a:off x="512875" y="64075"/>
            <a:ext cx="8058300" cy="435300"/>
          </a:xfrm>
          <a:prstGeom prst="rect">
            <a:avLst/>
          </a:prstGeom>
        </p:spPr>
        <p:txBody>
          <a:bodyPr anchorCtr="0" anchor="b" bIns="51425" lIns="51425" spcFirstLastPara="1" rIns="51425" wrap="square" tIns="5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rPr>
              <a:t>SharedPreferences存储</a:t>
            </a:r>
            <a:endParaRPr>
              <a:solidFill>
                <a:srgbClr val="FEFEFE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434343"/>
                </a:solidFill>
              </a:rPr>
              <a:t>Room简介</a:t>
            </a:r>
            <a:endParaRPr sz="1500">
              <a:solidFill>
                <a:srgbClr val="434343"/>
              </a:solidFill>
            </a:endParaRPr>
          </a:p>
        </p:txBody>
      </p:sp>
      <p:sp>
        <p:nvSpPr>
          <p:cNvPr id="244" name="Google Shape;244;p26"/>
          <p:cNvSpPr txBox="1"/>
          <p:nvPr>
            <p:ph idx="12" type="sldNum"/>
          </p:nvPr>
        </p:nvSpPr>
        <p:spPr>
          <a:xfrm>
            <a:off x="8721834" y="4800325"/>
            <a:ext cx="274200" cy="2076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5" name="Google Shape;245;p26"/>
          <p:cNvSpPr txBox="1"/>
          <p:nvPr/>
        </p:nvSpPr>
        <p:spPr>
          <a:xfrm>
            <a:off x="3607200" y="2745200"/>
            <a:ext cx="612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</a:rPr>
              <a:t>简介</a:t>
            </a:r>
            <a:endParaRPr b="1" sz="1600">
              <a:solidFill>
                <a:schemeClr val="lt1"/>
              </a:solidFill>
            </a:endParaRPr>
          </a:p>
        </p:txBody>
      </p:sp>
      <p:sp>
        <p:nvSpPr>
          <p:cNvPr id="246" name="Google Shape;246;p26"/>
          <p:cNvSpPr txBox="1"/>
          <p:nvPr/>
        </p:nvSpPr>
        <p:spPr>
          <a:xfrm>
            <a:off x="512875" y="944400"/>
            <a:ext cx="3694500" cy="18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ORM（Object Relational Mapping）也叫对象关系映射。</a:t>
            </a:r>
            <a:endParaRPr sz="135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我们使用的编程语言是面向对象语言，而使用的数据库则是关系型数据库，将面向对象的语言和面向关系的数据库之间建立一种映射关系，这就是ORM了。</a:t>
            </a:r>
            <a:endParaRPr/>
          </a:p>
        </p:txBody>
      </p:sp>
      <p:pic>
        <p:nvPicPr>
          <p:cNvPr id="247" name="Google Shape;24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944400"/>
            <a:ext cx="4173776" cy="377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7"/>
          <p:cNvSpPr txBox="1"/>
          <p:nvPr>
            <p:ph type="title"/>
          </p:nvPr>
        </p:nvSpPr>
        <p:spPr>
          <a:xfrm>
            <a:off x="512875" y="64075"/>
            <a:ext cx="8058300" cy="435300"/>
          </a:xfrm>
          <a:prstGeom prst="rect">
            <a:avLst/>
          </a:prstGeom>
        </p:spPr>
        <p:txBody>
          <a:bodyPr anchorCtr="0" anchor="b" bIns="51425" lIns="51425" spcFirstLastPara="1" rIns="51425" wrap="square" tIns="5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rPr>
              <a:t>SharedPreferences存储</a:t>
            </a:r>
            <a:endParaRPr>
              <a:solidFill>
                <a:srgbClr val="FEFEFE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434343"/>
                </a:solidFill>
              </a:rPr>
              <a:t>数据库存储</a:t>
            </a:r>
            <a:endParaRPr sz="1500">
              <a:solidFill>
                <a:srgbClr val="434343"/>
              </a:solidFill>
            </a:endParaRPr>
          </a:p>
        </p:txBody>
      </p:sp>
      <p:sp>
        <p:nvSpPr>
          <p:cNvPr id="253" name="Google Shape;253;p27"/>
          <p:cNvSpPr txBox="1"/>
          <p:nvPr>
            <p:ph idx="12" type="sldNum"/>
          </p:nvPr>
        </p:nvSpPr>
        <p:spPr>
          <a:xfrm>
            <a:off x="8721834" y="4800325"/>
            <a:ext cx="274200" cy="2076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4" name="Google Shape;254;p27"/>
          <p:cNvSpPr txBox="1"/>
          <p:nvPr/>
        </p:nvSpPr>
        <p:spPr>
          <a:xfrm>
            <a:off x="3607200" y="2745200"/>
            <a:ext cx="612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</a:rPr>
              <a:t>简介</a:t>
            </a:r>
            <a:endParaRPr b="1" sz="1600">
              <a:solidFill>
                <a:schemeClr val="lt1"/>
              </a:solidFill>
            </a:endParaRPr>
          </a:p>
        </p:txBody>
      </p:sp>
      <p:sp>
        <p:nvSpPr>
          <p:cNvPr id="255" name="Google Shape;255;p27"/>
          <p:cNvSpPr txBox="1"/>
          <p:nvPr/>
        </p:nvSpPr>
        <p:spPr>
          <a:xfrm>
            <a:off x="563300" y="626125"/>
            <a:ext cx="8523300" cy="6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None/>
            </a:pPr>
            <a:r>
              <a:rPr lang="en" sz="135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SQLite是一款轻量级的关系型数据库，它的运算速度非常快，占用资源很少，通常只需要几百KB的内存就足够了，因而特别适合在移动设备上使用。</a:t>
            </a:r>
            <a:endParaRPr/>
          </a:p>
        </p:txBody>
      </p:sp>
      <p:pic>
        <p:nvPicPr>
          <p:cNvPr id="256" name="Google Shape;25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4763" y="1527025"/>
            <a:ext cx="5914526" cy="344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8"/>
          <p:cNvSpPr txBox="1"/>
          <p:nvPr>
            <p:ph type="title"/>
          </p:nvPr>
        </p:nvSpPr>
        <p:spPr>
          <a:xfrm>
            <a:off x="512875" y="64075"/>
            <a:ext cx="8058300" cy="435300"/>
          </a:xfrm>
          <a:prstGeom prst="rect">
            <a:avLst/>
          </a:prstGeom>
        </p:spPr>
        <p:txBody>
          <a:bodyPr anchorCtr="0" anchor="b" bIns="51425" lIns="51425" spcFirstLastPara="1" rIns="51425" wrap="square" tIns="5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rPr>
              <a:t>SharedPreferences存储</a:t>
            </a:r>
            <a:endParaRPr>
              <a:solidFill>
                <a:srgbClr val="FEFEFE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434343"/>
                </a:solidFill>
              </a:rPr>
              <a:t>Room简介</a:t>
            </a:r>
            <a:endParaRPr sz="1500">
              <a:solidFill>
                <a:srgbClr val="434343"/>
              </a:solidFill>
            </a:endParaRPr>
          </a:p>
        </p:txBody>
      </p:sp>
      <p:sp>
        <p:nvSpPr>
          <p:cNvPr id="262" name="Google Shape;262;p28"/>
          <p:cNvSpPr txBox="1"/>
          <p:nvPr>
            <p:ph idx="12" type="sldNum"/>
          </p:nvPr>
        </p:nvSpPr>
        <p:spPr>
          <a:xfrm>
            <a:off x="8721834" y="4800325"/>
            <a:ext cx="274200" cy="2076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3" name="Google Shape;263;p28"/>
          <p:cNvSpPr txBox="1"/>
          <p:nvPr/>
        </p:nvSpPr>
        <p:spPr>
          <a:xfrm>
            <a:off x="3607200" y="2745200"/>
            <a:ext cx="612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</a:rPr>
              <a:t>简介</a:t>
            </a:r>
            <a:endParaRPr b="1" sz="1600">
              <a:solidFill>
                <a:schemeClr val="lt1"/>
              </a:solidFill>
            </a:endParaRPr>
          </a:p>
        </p:txBody>
      </p:sp>
      <p:sp>
        <p:nvSpPr>
          <p:cNvPr id="264" name="Google Shape;264;p28"/>
          <p:cNvSpPr txBox="1"/>
          <p:nvPr/>
        </p:nvSpPr>
        <p:spPr>
          <a:xfrm>
            <a:off x="294400" y="577175"/>
            <a:ext cx="81381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Room</a:t>
            </a:r>
            <a:r>
              <a:rPr lang="en" sz="1350">
                <a:solidFill>
                  <a:schemeClr val="dk1"/>
                </a:solidFill>
              </a:rPr>
              <a:t>的整体结构。它主要由</a:t>
            </a:r>
            <a:r>
              <a:rPr lang="en" sz="135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Entity</a:t>
            </a:r>
            <a:r>
              <a:rPr lang="en" sz="1350">
                <a:solidFill>
                  <a:schemeClr val="dk1"/>
                </a:solidFill>
              </a:rPr>
              <a:t>、</a:t>
            </a:r>
            <a:r>
              <a:rPr lang="en" sz="135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Dao</a:t>
            </a:r>
            <a:r>
              <a:rPr lang="en" sz="1350">
                <a:solidFill>
                  <a:schemeClr val="dk1"/>
                </a:solidFill>
              </a:rPr>
              <a:t>和</a:t>
            </a:r>
            <a:r>
              <a:rPr lang="en" sz="135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Database</a:t>
            </a:r>
            <a:r>
              <a:rPr lang="en" sz="1350">
                <a:solidFill>
                  <a:schemeClr val="dk1"/>
                </a:solidFill>
              </a:rPr>
              <a:t>这</a:t>
            </a:r>
            <a:r>
              <a:rPr lang="en" sz="135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3</a:t>
            </a:r>
            <a:r>
              <a:rPr lang="en" sz="1350">
                <a:solidFill>
                  <a:schemeClr val="dk1"/>
                </a:solidFill>
              </a:rPr>
              <a:t>部分组成，每个部分都有明确的职责。</a:t>
            </a:r>
            <a:endParaRPr/>
          </a:p>
        </p:txBody>
      </p:sp>
      <p:pic>
        <p:nvPicPr>
          <p:cNvPr id="265" name="Google Shape;26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8125" y="1376150"/>
            <a:ext cx="3220875" cy="3461450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28"/>
          <p:cNvSpPr txBox="1"/>
          <p:nvPr/>
        </p:nvSpPr>
        <p:spPr>
          <a:xfrm>
            <a:off x="4167625" y="1437400"/>
            <a:ext cx="4501800" cy="59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250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rPr>
              <a:t>Database  </a:t>
            </a:r>
            <a:r>
              <a:rPr lang="en" sz="1250">
                <a:solidFill>
                  <a:srgbClr val="666666"/>
                </a:solidFill>
              </a:rPr>
              <a:t>用于定义数据库中的关键信息，包括数据库的版本号、包含哪些实体类以及提供</a:t>
            </a:r>
            <a:r>
              <a:rPr lang="en" sz="1250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rPr>
              <a:t>Dao</a:t>
            </a:r>
            <a:r>
              <a:rPr lang="en" sz="1250">
                <a:solidFill>
                  <a:srgbClr val="666666"/>
                </a:solidFill>
              </a:rPr>
              <a:t>层的访问实例。</a:t>
            </a:r>
            <a:endParaRPr sz="1300">
              <a:solidFill>
                <a:srgbClr val="666666"/>
              </a:solidFill>
            </a:endParaRPr>
          </a:p>
        </p:txBody>
      </p:sp>
      <p:sp>
        <p:nvSpPr>
          <p:cNvPr id="267" name="Google Shape;267;p28"/>
          <p:cNvSpPr txBox="1"/>
          <p:nvPr/>
        </p:nvSpPr>
        <p:spPr>
          <a:xfrm>
            <a:off x="4233475" y="2147000"/>
            <a:ext cx="4370100" cy="8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250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rPr>
              <a:t>Dao是数据访问对象的意思，通常会在这里对数据库的各项操作进行封装，在实际编程的时候，逻辑层就不需要和底层数据库打交道了，直接和Dao层进行交互即可</a:t>
            </a:r>
            <a:endParaRPr sz="1300">
              <a:solidFill>
                <a:srgbClr val="666666"/>
              </a:solidFill>
            </a:endParaRPr>
          </a:p>
        </p:txBody>
      </p:sp>
      <p:sp>
        <p:nvSpPr>
          <p:cNvPr id="268" name="Google Shape;268;p28"/>
          <p:cNvSpPr txBox="1"/>
          <p:nvPr/>
        </p:nvSpPr>
        <p:spPr>
          <a:xfrm>
            <a:off x="4233475" y="3226625"/>
            <a:ext cx="4370100" cy="8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250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rPr>
              <a:t>Entity  用于定义封装实际数据的实体类，每个实体类都会在数据库中有一张对应的表，并且表中的列是根据实体类中的字段自动生成的</a:t>
            </a:r>
            <a:endParaRPr sz="1300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9"/>
          <p:cNvSpPr txBox="1"/>
          <p:nvPr>
            <p:ph type="title"/>
          </p:nvPr>
        </p:nvSpPr>
        <p:spPr>
          <a:xfrm>
            <a:off x="512875" y="64075"/>
            <a:ext cx="8058300" cy="435300"/>
          </a:xfrm>
          <a:prstGeom prst="rect">
            <a:avLst/>
          </a:prstGeom>
        </p:spPr>
        <p:txBody>
          <a:bodyPr anchorCtr="0" anchor="b" bIns="51425" lIns="51425" spcFirstLastPara="1" rIns="51425" wrap="square" tIns="5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rPr>
              <a:t>SharedPreferences存储</a:t>
            </a:r>
            <a:endParaRPr>
              <a:solidFill>
                <a:srgbClr val="FEFEFE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434343"/>
                </a:solidFill>
              </a:rPr>
              <a:t>Android</a:t>
            </a:r>
            <a:r>
              <a:rPr lang="en" sz="1500">
                <a:solidFill>
                  <a:srgbClr val="434343"/>
                </a:solidFill>
              </a:rPr>
              <a:t>数据库工具 - Database Inspector</a:t>
            </a:r>
            <a:endParaRPr sz="1500">
              <a:solidFill>
                <a:srgbClr val="434343"/>
              </a:solidFill>
            </a:endParaRPr>
          </a:p>
        </p:txBody>
      </p:sp>
      <p:sp>
        <p:nvSpPr>
          <p:cNvPr id="274" name="Google Shape;274;p29"/>
          <p:cNvSpPr txBox="1"/>
          <p:nvPr>
            <p:ph idx="12" type="sldNum"/>
          </p:nvPr>
        </p:nvSpPr>
        <p:spPr>
          <a:xfrm>
            <a:off x="8721834" y="4800325"/>
            <a:ext cx="274200" cy="2076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5" name="Google Shape;275;p29"/>
          <p:cNvSpPr txBox="1"/>
          <p:nvPr/>
        </p:nvSpPr>
        <p:spPr>
          <a:xfrm>
            <a:off x="3607200" y="2745200"/>
            <a:ext cx="612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</a:rPr>
              <a:t>简介</a:t>
            </a:r>
            <a:endParaRPr b="1" sz="1600">
              <a:solidFill>
                <a:schemeClr val="lt1"/>
              </a:solidFill>
            </a:endParaRPr>
          </a:p>
        </p:txBody>
      </p:sp>
      <p:sp>
        <p:nvSpPr>
          <p:cNvPr id="276" name="Google Shape;276;p29"/>
          <p:cNvSpPr txBox="1"/>
          <p:nvPr/>
        </p:nvSpPr>
        <p:spPr>
          <a:xfrm>
            <a:off x="542850" y="681375"/>
            <a:ext cx="8058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官方</a:t>
            </a:r>
            <a:endParaRPr/>
          </a:p>
        </p:txBody>
      </p:sp>
      <p:pic>
        <p:nvPicPr>
          <p:cNvPr id="277" name="Google Shape;277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86300" y="960400"/>
            <a:ext cx="6114850" cy="3745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0"/>
          <p:cNvSpPr txBox="1"/>
          <p:nvPr>
            <p:ph type="title"/>
          </p:nvPr>
        </p:nvSpPr>
        <p:spPr>
          <a:xfrm>
            <a:off x="552450" y="47625"/>
            <a:ext cx="8058300" cy="435300"/>
          </a:xfrm>
          <a:prstGeom prst="rect">
            <a:avLst/>
          </a:prstGeom>
        </p:spPr>
        <p:txBody>
          <a:bodyPr anchorCtr="0" anchor="b" bIns="51425" lIns="51425" spcFirstLastPara="1" rIns="51425" wrap="square" tIns="5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课程目录</a:t>
            </a:r>
            <a:endParaRPr/>
          </a:p>
        </p:txBody>
      </p:sp>
      <p:sp>
        <p:nvSpPr>
          <p:cNvPr id="283" name="Google Shape;283;p30"/>
          <p:cNvSpPr/>
          <p:nvPr/>
        </p:nvSpPr>
        <p:spPr>
          <a:xfrm>
            <a:off x="435175" y="1255196"/>
            <a:ext cx="2687400" cy="28161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lt1"/>
                </a:solidFill>
              </a:rPr>
              <a:t>目录</a:t>
            </a:r>
            <a:r>
              <a:rPr b="1" lang="en">
                <a:solidFill>
                  <a:schemeClr val="lt1"/>
                </a:solidFill>
              </a:rPr>
              <a:t>    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284" name="Google Shape;284;p30"/>
          <p:cNvSpPr/>
          <p:nvPr/>
        </p:nvSpPr>
        <p:spPr>
          <a:xfrm>
            <a:off x="3686413" y="1816263"/>
            <a:ext cx="480900" cy="302700"/>
          </a:xfrm>
          <a:prstGeom prst="rect">
            <a:avLst/>
          </a:prstGeom>
          <a:solidFill>
            <a:srgbClr val="E6B8AF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 01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85" name="Google Shape;285;p30"/>
          <p:cNvSpPr txBox="1"/>
          <p:nvPr/>
        </p:nvSpPr>
        <p:spPr>
          <a:xfrm>
            <a:off x="4293513" y="1759863"/>
            <a:ext cx="1776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434343"/>
                </a:solidFill>
              </a:rPr>
              <a:t>Android图片加载</a:t>
            </a:r>
            <a:endParaRPr sz="1500">
              <a:solidFill>
                <a:srgbClr val="434343"/>
              </a:solidFill>
            </a:endParaRPr>
          </a:p>
        </p:txBody>
      </p:sp>
      <p:sp>
        <p:nvSpPr>
          <p:cNvPr id="286" name="Google Shape;286;p30"/>
          <p:cNvSpPr/>
          <p:nvPr/>
        </p:nvSpPr>
        <p:spPr>
          <a:xfrm>
            <a:off x="6325175" y="1816263"/>
            <a:ext cx="480900" cy="302700"/>
          </a:xfrm>
          <a:prstGeom prst="rect">
            <a:avLst/>
          </a:prstGeom>
          <a:solidFill>
            <a:srgbClr val="E6B8AF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 02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87" name="Google Shape;287;p30"/>
          <p:cNvSpPr txBox="1"/>
          <p:nvPr/>
        </p:nvSpPr>
        <p:spPr>
          <a:xfrm>
            <a:off x="7061113" y="1759863"/>
            <a:ext cx="1776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434343"/>
                </a:solidFill>
              </a:rPr>
              <a:t>Android网络框架</a:t>
            </a:r>
            <a:endParaRPr sz="1500">
              <a:solidFill>
                <a:srgbClr val="434343"/>
              </a:solidFill>
            </a:endParaRPr>
          </a:p>
        </p:txBody>
      </p:sp>
      <p:sp>
        <p:nvSpPr>
          <p:cNvPr id="288" name="Google Shape;288;p30"/>
          <p:cNvSpPr/>
          <p:nvPr/>
        </p:nvSpPr>
        <p:spPr>
          <a:xfrm>
            <a:off x="3686413" y="2857963"/>
            <a:ext cx="480900" cy="302700"/>
          </a:xfrm>
          <a:prstGeom prst="rect">
            <a:avLst/>
          </a:prstGeom>
          <a:solidFill>
            <a:srgbClr val="E6B8AF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 03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89" name="Google Shape;289;p30"/>
          <p:cNvSpPr txBox="1"/>
          <p:nvPr/>
        </p:nvSpPr>
        <p:spPr>
          <a:xfrm>
            <a:off x="4293513" y="2801563"/>
            <a:ext cx="1776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434343"/>
                </a:solidFill>
              </a:rPr>
              <a:t>Android持久化</a:t>
            </a:r>
            <a:endParaRPr sz="15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434343"/>
              </a:solidFill>
            </a:endParaRPr>
          </a:p>
        </p:txBody>
      </p:sp>
      <p:sp>
        <p:nvSpPr>
          <p:cNvPr id="290" name="Google Shape;290;p30"/>
          <p:cNvSpPr/>
          <p:nvPr/>
        </p:nvSpPr>
        <p:spPr>
          <a:xfrm>
            <a:off x="6325163" y="2857963"/>
            <a:ext cx="480900" cy="3027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 04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91" name="Google Shape;291;p30"/>
          <p:cNvSpPr txBox="1"/>
          <p:nvPr/>
        </p:nvSpPr>
        <p:spPr>
          <a:xfrm>
            <a:off x="7061113" y="2801563"/>
            <a:ext cx="1776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434343"/>
                </a:solidFill>
              </a:rPr>
              <a:t>Android架构</a:t>
            </a:r>
            <a:r>
              <a:rPr lang="en" sz="1500">
                <a:solidFill>
                  <a:srgbClr val="434343"/>
                </a:solidFill>
              </a:rPr>
              <a:t>设计</a:t>
            </a:r>
            <a:endParaRPr sz="1500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1"/>
          <p:cNvSpPr txBox="1"/>
          <p:nvPr>
            <p:ph type="title"/>
          </p:nvPr>
        </p:nvSpPr>
        <p:spPr>
          <a:xfrm>
            <a:off x="512875" y="64075"/>
            <a:ext cx="8058300" cy="435300"/>
          </a:xfrm>
          <a:prstGeom prst="rect">
            <a:avLst/>
          </a:prstGeom>
        </p:spPr>
        <p:txBody>
          <a:bodyPr anchorCtr="0" anchor="b" bIns="51425" lIns="51425" spcFirstLastPara="1" rIns="51425" wrap="square" tIns="5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rPr>
              <a:t>SharedPreferences存储</a:t>
            </a:r>
            <a:endParaRPr>
              <a:solidFill>
                <a:srgbClr val="FEFEFE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434343"/>
                </a:solidFill>
              </a:rPr>
              <a:t>App架构</a:t>
            </a:r>
            <a:endParaRPr sz="1500">
              <a:solidFill>
                <a:srgbClr val="434343"/>
              </a:solidFill>
            </a:endParaRPr>
          </a:p>
        </p:txBody>
      </p:sp>
      <p:sp>
        <p:nvSpPr>
          <p:cNvPr id="297" name="Google Shape;297;p31"/>
          <p:cNvSpPr txBox="1"/>
          <p:nvPr>
            <p:ph idx="12" type="sldNum"/>
          </p:nvPr>
        </p:nvSpPr>
        <p:spPr>
          <a:xfrm>
            <a:off x="8721834" y="4800325"/>
            <a:ext cx="274200" cy="2076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8" name="Google Shape;298;p31"/>
          <p:cNvSpPr txBox="1"/>
          <p:nvPr/>
        </p:nvSpPr>
        <p:spPr>
          <a:xfrm>
            <a:off x="3637875" y="2764350"/>
            <a:ext cx="612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</a:rPr>
              <a:t>简介</a:t>
            </a:r>
            <a:endParaRPr b="1" sz="1600">
              <a:solidFill>
                <a:schemeClr val="lt1"/>
              </a:solidFill>
            </a:endParaRPr>
          </a:p>
        </p:txBody>
      </p:sp>
      <p:sp>
        <p:nvSpPr>
          <p:cNvPr id="299" name="Google Shape;299;p31"/>
          <p:cNvSpPr/>
          <p:nvPr/>
        </p:nvSpPr>
        <p:spPr>
          <a:xfrm rot="-5400000">
            <a:off x="1089375" y="1259688"/>
            <a:ext cx="1668900" cy="1367100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F6B26B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31"/>
          <p:cNvSpPr txBox="1"/>
          <p:nvPr/>
        </p:nvSpPr>
        <p:spPr>
          <a:xfrm>
            <a:off x="1523975" y="1780963"/>
            <a:ext cx="950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</a:rPr>
              <a:t>层次化</a:t>
            </a:r>
            <a:endParaRPr b="1" sz="1600">
              <a:solidFill>
                <a:schemeClr val="lt1"/>
              </a:solidFill>
            </a:endParaRPr>
          </a:p>
        </p:txBody>
      </p:sp>
      <p:sp>
        <p:nvSpPr>
          <p:cNvPr id="301" name="Google Shape;301;p31"/>
          <p:cNvSpPr/>
          <p:nvPr/>
        </p:nvSpPr>
        <p:spPr>
          <a:xfrm rot="-5400000">
            <a:off x="361975" y="2628888"/>
            <a:ext cx="1668900" cy="1367100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FF9900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31"/>
          <p:cNvSpPr txBox="1"/>
          <p:nvPr/>
        </p:nvSpPr>
        <p:spPr>
          <a:xfrm>
            <a:off x="791975" y="3166463"/>
            <a:ext cx="950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</a:rPr>
              <a:t>模块</a:t>
            </a:r>
            <a:r>
              <a:rPr b="1" lang="en" sz="1600">
                <a:solidFill>
                  <a:schemeClr val="lt1"/>
                </a:solidFill>
              </a:rPr>
              <a:t>化</a:t>
            </a:r>
            <a:endParaRPr b="1" sz="1600">
              <a:solidFill>
                <a:schemeClr val="lt1"/>
              </a:solidFill>
            </a:endParaRPr>
          </a:p>
        </p:txBody>
      </p:sp>
      <p:sp>
        <p:nvSpPr>
          <p:cNvPr id="303" name="Google Shape;303;p31"/>
          <p:cNvSpPr/>
          <p:nvPr/>
        </p:nvSpPr>
        <p:spPr>
          <a:xfrm rot="-5400000">
            <a:off x="1800663" y="2672888"/>
            <a:ext cx="1668900" cy="1367100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6D9EEB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31"/>
          <p:cNvSpPr txBox="1"/>
          <p:nvPr/>
        </p:nvSpPr>
        <p:spPr>
          <a:xfrm>
            <a:off x="2283713" y="3166463"/>
            <a:ext cx="950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</a:rPr>
              <a:t>控件</a:t>
            </a:r>
            <a:r>
              <a:rPr b="1" lang="en" sz="1600">
                <a:solidFill>
                  <a:schemeClr val="lt1"/>
                </a:solidFill>
              </a:rPr>
              <a:t>化</a:t>
            </a:r>
            <a:endParaRPr b="1" sz="1600">
              <a:solidFill>
                <a:schemeClr val="lt1"/>
              </a:solidFill>
            </a:endParaRPr>
          </a:p>
        </p:txBody>
      </p:sp>
      <p:pic>
        <p:nvPicPr>
          <p:cNvPr id="305" name="Google Shape;30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5475" y="932162"/>
            <a:ext cx="5169699" cy="3435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2"/>
          <p:cNvSpPr txBox="1"/>
          <p:nvPr>
            <p:ph type="title"/>
          </p:nvPr>
        </p:nvSpPr>
        <p:spPr>
          <a:xfrm>
            <a:off x="512875" y="64075"/>
            <a:ext cx="8058300" cy="435300"/>
          </a:xfrm>
          <a:prstGeom prst="rect">
            <a:avLst/>
          </a:prstGeom>
        </p:spPr>
        <p:txBody>
          <a:bodyPr anchorCtr="0" anchor="b" bIns="51425" lIns="51425" spcFirstLastPara="1" rIns="51425" wrap="square" tIns="5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rPr>
              <a:t>SharedPreferences存储</a:t>
            </a:r>
            <a:endParaRPr>
              <a:solidFill>
                <a:srgbClr val="FEFEFE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434343"/>
                </a:solidFill>
              </a:rPr>
              <a:t>App架构</a:t>
            </a:r>
            <a:endParaRPr sz="1500">
              <a:solidFill>
                <a:srgbClr val="434343"/>
              </a:solidFill>
            </a:endParaRPr>
          </a:p>
        </p:txBody>
      </p:sp>
      <p:sp>
        <p:nvSpPr>
          <p:cNvPr id="311" name="Google Shape;311;p32"/>
          <p:cNvSpPr txBox="1"/>
          <p:nvPr>
            <p:ph idx="12" type="sldNum"/>
          </p:nvPr>
        </p:nvSpPr>
        <p:spPr>
          <a:xfrm>
            <a:off x="8721834" y="4800325"/>
            <a:ext cx="274200" cy="2076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2" name="Google Shape;312;p32"/>
          <p:cNvSpPr txBox="1"/>
          <p:nvPr/>
        </p:nvSpPr>
        <p:spPr>
          <a:xfrm>
            <a:off x="2677100" y="2797475"/>
            <a:ext cx="612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</a:rPr>
              <a:t>简介</a:t>
            </a:r>
            <a:endParaRPr b="1" sz="1600">
              <a:solidFill>
                <a:schemeClr val="lt1"/>
              </a:solidFill>
            </a:endParaRPr>
          </a:p>
        </p:txBody>
      </p:sp>
      <p:sp>
        <p:nvSpPr>
          <p:cNvPr id="313" name="Google Shape;313;p32"/>
          <p:cNvSpPr/>
          <p:nvPr/>
        </p:nvSpPr>
        <p:spPr>
          <a:xfrm>
            <a:off x="2277750" y="2387675"/>
            <a:ext cx="1250700" cy="1250700"/>
          </a:xfrm>
          <a:prstGeom prst="flowChartConnector">
            <a:avLst/>
          </a:prstGeom>
          <a:solidFill>
            <a:schemeClr val="accen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</a:rPr>
              <a:t>M + V</a:t>
            </a:r>
            <a:endParaRPr b="1" sz="2000">
              <a:solidFill>
                <a:schemeClr val="lt1"/>
              </a:solidFill>
            </a:endParaRPr>
          </a:p>
        </p:txBody>
      </p:sp>
      <p:sp>
        <p:nvSpPr>
          <p:cNvPr id="314" name="Google Shape;314;p32"/>
          <p:cNvSpPr/>
          <p:nvPr/>
        </p:nvSpPr>
        <p:spPr>
          <a:xfrm>
            <a:off x="2277750" y="678450"/>
            <a:ext cx="1250700" cy="1250700"/>
          </a:xfrm>
          <a:prstGeom prst="flowChartConnector">
            <a:avLst/>
          </a:prstGeom>
          <a:solidFill>
            <a:srgbClr val="FF9900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</a:rPr>
              <a:t>  </a:t>
            </a:r>
            <a:r>
              <a:rPr b="1" lang="en" sz="2300">
                <a:solidFill>
                  <a:schemeClr val="lt1"/>
                </a:solidFill>
              </a:rPr>
              <a:t>  </a:t>
            </a:r>
            <a:r>
              <a:rPr b="1" lang="en" sz="2100">
                <a:solidFill>
                  <a:schemeClr val="lt1"/>
                </a:solidFill>
              </a:rPr>
              <a:t>C</a:t>
            </a:r>
            <a:endParaRPr b="1" sz="2000">
              <a:solidFill>
                <a:schemeClr val="lt1"/>
              </a:solidFill>
            </a:endParaRPr>
          </a:p>
        </p:txBody>
      </p:sp>
      <p:sp>
        <p:nvSpPr>
          <p:cNvPr id="315" name="Google Shape;315;p32"/>
          <p:cNvSpPr/>
          <p:nvPr/>
        </p:nvSpPr>
        <p:spPr>
          <a:xfrm>
            <a:off x="597325" y="3406750"/>
            <a:ext cx="1250700" cy="1250700"/>
          </a:xfrm>
          <a:prstGeom prst="flowChartConnector">
            <a:avLst/>
          </a:prstGeom>
          <a:solidFill>
            <a:srgbClr val="76A5AF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</a:rPr>
              <a:t>     P</a:t>
            </a:r>
            <a:endParaRPr b="1" sz="2000">
              <a:solidFill>
                <a:schemeClr val="lt1"/>
              </a:solidFill>
            </a:endParaRPr>
          </a:p>
        </p:txBody>
      </p:sp>
      <p:sp>
        <p:nvSpPr>
          <p:cNvPr id="316" name="Google Shape;316;p32"/>
          <p:cNvSpPr/>
          <p:nvPr/>
        </p:nvSpPr>
        <p:spPr>
          <a:xfrm>
            <a:off x="3958175" y="3406750"/>
            <a:ext cx="1250700" cy="1250700"/>
          </a:xfrm>
          <a:prstGeom prst="flowChartConnector">
            <a:avLst/>
          </a:prstGeom>
          <a:solidFill>
            <a:srgbClr val="8E7CC3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</a:rPr>
              <a:t>   </a:t>
            </a:r>
            <a:r>
              <a:rPr b="1" lang="en" sz="2000">
                <a:solidFill>
                  <a:schemeClr val="lt1"/>
                </a:solidFill>
              </a:rPr>
              <a:t>VM</a:t>
            </a:r>
            <a:endParaRPr b="1" sz="2000">
              <a:solidFill>
                <a:schemeClr val="lt1"/>
              </a:solidFill>
            </a:endParaRPr>
          </a:p>
        </p:txBody>
      </p:sp>
      <p:cxnSp>
        <p:nvCxnSpPr>
          <p:cNvPr id="317" name="Google Shape;317;p32"/>
          <p:cNvCxnSpPr>
            <a:stCxn id="314" idx="4"/>
            <a:endCxn id="313" idx="0"/>
          </p:cNvCxnSpPr>
          <p:nvPr/>
        </p:nvCxnSpPr>
        <p:spPr>
          <a:xfrm>
            <a:off x="2903100" y="1929150"/>
            <a:ext cx="0" cy="458400"/>
          </a:xfrm>
          <a:prstGeom prst="straightConnector1">
            <a:avLst/>
          </a:prstGeom>
          <a:noFill/>
          <a:ln cap="flat" cmpd="sng" w="28575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8" name="Google Shape;318;p32"/>
          <p:cNvCxnSpPr>
            <a:stCxn id="313" idx="2"/>
            <a:endCxn id="315" idx="7"/>
          </p:cNvCxnSpPr>
          <p:nvPr/>
        </p:nvCxnSpPr>
        <p:spPr>
          <a:xfrm flipH="1">
            <a:off x="1664850" y="3013025"/>
            <a:ext cx="612900" cy="576900"/>
          </a:xfrm>
          <a:prstGeom prst="straightConnector1">
            <a:avLst/>
          </a:prstGeom>
          <a:noFill/>
          <a:ln cap="flat" cmpd="sng" w="28575">
            <a:solidFill>
              <a:srgbClr val="93C47D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9" name="Google Shape;319;p32"/>
          <p:cNvCxnSpPr>
            <a:stCxn id="313" idx="6"/>
            <a:endCxn id="316" idx="1"/>
          </p:cNvCxnSpPr>
          <p:nvPr/>
        </p:nvCxnSpPr>
        <p:spPr>
          <a:xfrm>
            <a:off x="3528450" y="3013025"/>
            <a:ext cx="612900" cy="576900"/>
          </a:xfrm>
          <a:prstGeom prst="straightConnector1">
            <a:avLst/>
          </a:prstGeom>
          <a:noFill/>
          <a:ln cap="flat" cmpd="sng" w="28575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0" name="Google Shape;320;p32"/>
          <p:cNvSpPr txBox="1"/>
          <p:nvPr/>
        </p:nvSpPr>
        <p:spPr>
          <a:xfrm>
            <a:off x="4472650" y="1214313"/>
            <a:ext cx="45804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数据（Model）: 数据+数据进行的操作（不依赖于视图的操作）=》 Rxjava操作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视图（View)： 不同的模式有不同的定义,xml+activity+fragment=view合集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逻辑（Controller）：view和model之间的通信和交互 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33"/>
          <p:cNvSpPr txBox="1"/>
          <p:nvPr>
            <p:ph type="title"/>
          </p:nvPr>
        </p:nvSpPr>
        <p:spPr>
          <a:xfrm>
            <a:off x="512875" y="64075"/>
            <a:ext cx="8058300" cy="435300"/>
          </a:xfrm>
          <a:prstGeom prst="rect">
            <a:avLst/>
          </a:prstGeom>
        </p:spPr>
        <p:txBody>
          <a:bodyPr anchorCtr="0" anchor="b" bIns="51425" lIns="51425" spcFirstLastPara="1" rIns="51425" wrap="square" tIns="5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rPr>
              <a:t>SharedPreferences存储</a:t>
            </a:r>
            <a:endParaRPr>
              <a:solidFill>
                <a:srgbClr val="FEFEFE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434343"/>
                </a:solidFill>
              </a:rPr>
              <a:t>App架构</a:t>
            </a:r>
            <a:endParaRPr sz="1500">
              <a:solidFill>
                <a:srgbClr val="434343"/>
              </a:solidFill>
            </a:endParaRPr>
          </a:p>
        </p:txBody>
      </p:sp>
      <p:sp>
        <p:nvSpPr>
          <p:cNvPr id="326" name="Google Shape;326;p33"/>
          <p:cNvSpPr txBox="1"/>
          <p:nvPr>
            <p:ph idx="12" type="sldNum"/>
          </p:nvPr>
        </p:nvSpPr>
        <p:spPr>
          <a:xfrm>
            <a:off x="8721834" y="4800325"/>
            <a:ext cx="274200" cy="2076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327" name="Google Shape;327;p33"/>
          <p:cNvGraphicFramePr/>
          <p:nvPr/>
        </p:nvGraphicFramePr>
        <p:xfrm>
          <a:off x="590125" y="1646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{01B31AA5-A74D-404E-B695-7C1DB9C48706}</a:tableStyleId>
              </a:tblPr>
              <a:tblGrid>
                <a:gridCol w="1887400"/>
                <a:gridCol w="1887400"/>
                <a:gridCol w="1887400"/>
                <a:gridCol w="1887400"/>
              </a:tblGrid>
              <a:tr h="126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类型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特点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缺点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适用场景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629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MVC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分离了Model和Controller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Controller随着业务的变化复杂度增加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简单，修改不多的页面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849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MVP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在</a:t>
                      </a:r>
                      <a:r>
                        <a:rPr lang="en"/>
                        <a:t>MVC的基础上通过Interface彻底分离了Model和View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Presenter与View的交互会琐碎而复杂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核心，复杂，需要变更快页面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849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MVVM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在</a:t>
                      </a:r>
                      <a:r>
                        <a:rPr lang="en"/>
                        <a:t>MVP基础上增加了DataBinding，代码量更少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XML中</a:t>
                      </a:r>
                      <a:r>
                        <a:rPr lang="en"/>
                        <a:t>含有代码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核心，复杂，需要变更快页面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328" name="Google Shape;328;p33"/>
          <p:cNvSpPr txBox="1"/>
          <p:nvPr/>
        </p:nvSpPr>
        <p:spPr>
          <a:xfrm>
            <a:off x="590125" y="790775"/>
            <a:ext cx="3000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434343"/>
                </a:solidFill>
              </a:rPr>
              <a:t>各个</a:t>
            </a:r>
            <a:r>
              <a:rPr b="1" lang="en" sz="1500">
                <a:solidFill>
                  <a:srgbClr val="434343"/>
                </a:solidFill>
              </a:rPr>
              <a:t>架构</a:t>
            </a:r>
            <a:r>
              <a:rPr b="1" lang="en" sz="1500">
                <a:solidFill>
                  <a:srgbClr val="434343"/>
                </a:solidFill>
              </a:rPr>
              <a:t>特点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7"/>
          <p:cNvSpPr txBox="1"/>
          <p:nvPr>
            <p:ph type="title"/>
          </p:nvPr>
        </p:nvSpPr>
        <p:spPr>
          <a:xfrm>
            <a:off x="512875" y="64075"/>
            <a:ext cx="8058300" cy="435300"/>
          </a:xfrm>
          <a:prstGeom prst="rect">
            <a:avLst/>
          </a:prstGeom>
        </p:spPr>
        <p:txBody>
          <a:bodyPr anchorCtr="0" anchor="b" bIns="51425" lIns="51425" spcFirstLastPara="1" rIns="51425" wrap="square" tIns="5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434343"/>
                </a:solidFill>
              </a:rPr>
              <a:t>Android</a:t>
            </a:r>
            <a:r>
              <a:rPr lang="en" sz="1500">
                <a:solidFill>
                  <a:srgbClr val="434343"/>
                </a:solidFill>
              </a:rPr>
              <a:t>图片基础知识</a:t>
            </a:r>
            <a:endParaRPr/>
          </a:p>
        </p:txBody>
      </p:sp>
      <p:sp>
        <p:nvSpPr>
          <p:cNvPr id="52" name="Google Shape;52;p7"/>
          <p:cNvSpPr txBox="1"/>
          <p:nvPr>
            <p:ph idx="12" type="sldNum"/>
          </p:nvPr>
        </p:nvSpPr>
        <p:spPr>
          <a:xfrm>
            <a:off x="8721834" y="4800325"/>
            <a:ext cx="274200" cy="2076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3" name="Google Shape;53;p7"/>
          <p:cNvSpPr txBox="1"/>
          <p:nvPr/>
        </p:nvSpPr>
        <p:spPr>
          <a:xfrm>
            <a:off x="404774" y="703425"/>
            <a:ext cx="7447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434343"/>
                </a:solidFill>
              </a:rPr>
              <a:t>Bitmap-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</a:rPr>
              <a:t>位图，又称为点阵图像、像素图或栅格图像，是由像素（图片元素）的单个点组成。</a:t>
            </a:r>
            <a:endParaRPr sz="130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sp>
        <p:nvSpPr>
          <p:cNvPr id="54" name="Google Shape;54;p7"/>
          <p:cNvSpPr txBox="1"/>
          <p:nvPr/>
        </p:nvSpPr>
        <p:spPr>
          <a:xfrm>
            <a:off x="404774" y="1191600"/>
            <a:ext cx="74475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Merriweather"/>
                <a:ea typeface="Merriweather"/>
                <a:cs typeface="Merriweather"/>
                <a:sym typeface="Merriweather"/>
              </a:rPr>
              <a:t>Vector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Merriweather"/>
                <a:ea typeface="Merriweather"/>
                <a:cs typeface="Merriweather"/>
                <a:sym typeface="Merriweather"/>
              </a:rPr>
              <a:t>-矢量图-矢量又称为「向量」，矢量图形中的图形元素（点和线段）称为对象</a:t>
            </a:r>
            <a:endParaRPr sz="1300">
              <a:solidFill>
                <a:schemeClr val="dk1"/>
              </a:solidFill>
              <a:highlight>
                <a:srgbClr val="FFFFFF"/>
              </a:highlight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55" name="Google Shape;55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7700" y="2004975"/>
            <a:ext cx="4102875" cy="273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34"/>
          <p:cNvSpPr txBox="1"/>
          <p:nvPr>
            <p:ph type="title"/>
          </p:nvPr>
        </p:nvSpPr>
        <p:spPr>
          <a:xfrm>
            <a:off x="512875" y="64075"/>
            <a:ext cx="8058300" cy="435300"/>
          </a:xfrm>
          <a:prstGeom prst="rect">
            <a:avLst/>
          </a:prstGeom>
        </p:spPr>
        <p:txBody>
          <a:bodyPr anchorCtr="0" anchor="b" bIns="51425" lIns="51425" spcFirstLastPara="1" rIns="51425" wrap="square" tIns="5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rPr>
              <a:t>SharedPreferences存储</a:t>
            </a:r>
            <a:endParaRPr>
              <a:solidFill>
                <a:srgbClr val="FEFEFE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434343"/>
                </a:solidFill>
              </a:rPr>
              <a:t>App架构</a:t>
            </a:r>
            <a:endParaRPr sz="1500">
              <a:solidFill>
                <a:srgbClr val="434343"/>
              </a:solidFill>
            </a:endParaRPr>
          </a:p>
        </p:txBody>
      </p:sp>
      <p:sp>
        <p:nvSpPr>
          <p:cNvPr id="334" name="Google Shape;334;p34"/>
          <p:cNvSpPr txBox="1"/>
          <p:nvPr>
            <p:ph idx="12" type="sldNum"/>
          </p:nvPr>
        </p:nvSpPr>
        <p:spPr>
          <a:xfrm>
            <a:off x="8721834" y="4800325"/>
            <a:ext cx="274200" cy="2076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35" name="Google Shape;33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2800" y="624425"/>
            <a:ext cx="2314307" cy="4339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01300" y="678932"/>
            <a:ext cx="5417387" cy="41213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35"/>
          <p:cNvSpPr txBox="1"/>
          <p:nvPr>
            <p:ph type="title"/>
          </p:nvPr>
        </p:nvSpPr>
        <p:spPr>
          <a:xfrm>
            <a:off x="512875" y="64075"/>
            <a:ext cx="8058300" cy="435300"/>
          </a:xfrm>
          <a:prstGeom prst="rect">
            <a:avLst/>
          </a:prstGeom>
        </p:spPr>
        <p:txBody>
          <a:bodyPr anchorCtr="0" anchor="b" bIns="51425" lIns="51425" spcFirstLastPara="1" rIns="51425" wrap="square" tIns="5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rPr>
              <a:t>SharedPreferences存储</a:t>
            </a:r>
            <a:endParaRPr>
              <a:solidFill>
                <a:srgbClr val="FEFEFE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434343"/>
                </a:solidFill>
              </a:rPr>
              <a:t>App架构-Model层</a:t>
            </a:r>
            <a:r>
              <a:rPr lang="en" sz="1500">
                <a:solidFill>
                  <a:srgbClr val="434343"/>
                </a:solidFill>
              </a:rPr>
              <a:t>设计</a:t>
            </a:r>
            <a:endParaRPr sz="1500">
              <a:solidFill>
                <a:srgbClr val="434343"/>
              </a:solidFill>
            </a:endParaRPr>
          </a:p>
        </p:txBody>
      </p:sp>
      <p:sp>
        <p:nvSpPr>
          <p:cNvPr id="342" name="Google Shape;342;p35"/>
          <p:cNvSpPr txBox="1"/>
          <p:nvPr>
            <p:ph idx="12" type="sldNum"/>
          </p:nvPr>
        </p:nvSpPr>
        <p:spPr>
          <a:xfrm>
            <a:off x="8721834" y="4800325"/>
            <a:ext cx="274200" cy="2076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3" name="Google Shape;343;p35"/>
          <p:cNvSpPr txBox="1"/>
          <p:nvPr/>
        </p:nvSpPr>
        <p:spPr>
          <a:xfrm>
            <a:off x="383075" y="866350"/>
            <a:ext cx="71955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网络层：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网络状态（无网络，WIFI，移动网络）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本地数据层：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缓存策略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缓存数据的类型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缓存策略，缓存级数（内存缓存，磁盘缓存），磁盘缓存的形式（文件，数据库）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缓存容量，缓存时长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36"/>
          <p:cNvSpPr txBox="1"/>
          <p:nvPr>
            <p:ph type="title"/>
          </p:nvPr>
        </p:nvSpPr>
        <p:spPr>
          <a:xfrm>
            <a:off x="512875" y="64075"/>
            <a:ext cx="8058300" cy="435300"/>
          </a:xfrm>
          <a:prstGeom prst="rect">
            <a:avLst/>
          </a:prstGeom>
        </p:spPr>
        <p:txBody>
          <a:bodyPr anchorCtr="0" anchor="b" bIns="51425" lIns="51425" spcFirstLastPara="1" rIns="51425" wrap="square" tIns="5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rPr>
              <a:t>SharedPreferences存储</a:t>
            </a:r>
            <a:endParaRPr>
              <a:solidFill>
                <a:srgbClr val="FEFEFE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434343"/>
                </a:solidFill>
              </a:rPr>
              <a:t>App架构-View层设计</a:t>
            </a:r>
            <a:endParaRPr sz="1500">
              <a:solidFill>
                <a:srgbClr val="434343"/>
              </a:solidFill>
            </a:endParaRPr>
          </a:p>
        </p:txBody>
      </p:sp>
      <p:sp>
        <p:nvSpPr>
          <p:cNvPr id="349" name="Google Shape;349;p36"/>
          <p:cNvSpPr txBox="1"/>
          <p:nvPr>
            <p:ph idx="12" type="sldNum"/>
          </p:nvPr>
        </p:nvSpPr>
        <p:spPr>
          <a:xfrm>
            <a:off x="8721834" y="4800325"/>
            <a:ext cx="274200" cy="2076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0" name="Google Shape;350;p36"/>
          <p:cNvSpPr txBox="1"/>
          <p:nvPr/>
        </p:nvSpPr>
        <p:spPr>
          <a:xfrm>
            <a:off x="392275" y="802425"/>
            <a:ext cx="81789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</a:t>
            </a:r>
            <a:r>
              <a:rPr lang="en"/>
              <a:t>保持规范性：定义好开发规范，包括书写规范、命名规范、注释规范等，并按照规范严格执行；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 保持单一性：布局就只做布局，内容就只做内容，各自分离好；每个方法、每个类，也只做一件事情；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 保持简洁性：保持代码和结构的简洁，每个方法，每个类，每个包，每个文件，都不要塞太多代码或资源，感觉多了就应该拆分。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4. </a:t>
            </a:r>
            <a:r>
              <a:rPr lang="en"/>
              <a:t>管理好页面的生命周期，页面销毁时应该销毁不用的资源，避免内存泄漏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7"/>
          <p:cNvSpPr txBox="1"/>
          <p:nvPr>
            <p:ph type="title"/>
          </p:nvPr>
        </p:nvSpPr>
        <p:spPr>
          <a:xfrm>
            <a:off x="512875" y="64075"/>
            <a:ext cx="8058300" cy="435300"/>
          </a:xfrm>
          <a:prstGeom prst="rect">
            <a:avLst/>
          </a:prstGeom>
        </p:spPr>
        <p:txBody>
          <a:bodyPr anchorCtr="0" anchor="b" bIns="51425" lIns="51425" spcFirstLastPara="1" rIns="51425" wrap="square" tIns="5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rPr>
              <a:t>SharedPreferences存储</a:t>
            </a:r>
            <a:endParaRPr>
              <a:solidFill>
                <a:srgbClr val="FEFEFE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434343"/>
                </a:solidFill>
              </a:rPr>
              <a:t>App架构</a:t>
            </a:r>
            <a:endParaRPr sz="1500">
              <a:solidFill>
                <a:srgbClr val="434343"/>
              </a:solidFill>
            </a:endParaRPr>
          </a:p>
        </p:txBody>
      </p:sp>
      <p:sp>
        <p:nvSpPr>
          <p:cNvPr id="356" name="Google Shape;356;p37"/>
          <p:cNvSpPr txBox="1"/>
          <p:nvPr>
            <p:ph idx="12" type="sldNum"/>
          </p:nvPr>
        </p:nvSpPr>
        <p:spPr>
          <a:xfrm>
            <a:off x="8721834" y="4800325"/>
            <a:ext cx="274200" cy="2076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7" name="Google Shape;357;p37"/>
          <p:cNvSpPr txBox="1"/>
          <p:nvPr/>
        </p:nvSpPr>
        <p:spPr>
          <a:xfrm>
            <a:off x="620150" y="729550"/>
            <a:ext cx="71955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思考问题：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RecyclerView的ViewHolder实现很繁琐，怎么可以优化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每次请求的网络错误码都是一样的，怎么统一处理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38"/>
          <p:cNvSpPr txBox="1"/>
          <p:nvPr>
            <p:ph type="title"/>
          </p:nvPr>
        </p:nvSpPr>
        <p:spPr>
          <a:xfrm>
            <a:off x="512875" y="64075"/>
            <a:ext cx="8058300" cy="435300"/>
          </a:xfrm>
          <a:prstGeom prst="rect">
            <a:avLst/>
          </a:prstGeom>
        </p:spPr>
        <p:txBody>
          <a:bodyPr anchorCtr="0" anchor="b" bIns="51425" lIns="51425" spcFirstLastPara="1" rIns="51425" wrap="square" tIns="5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rPr>
              <a:t>SharedPreferences存储</a:t>
            </a:r>
            <a:endParaRPr>
              <a:solidFill>
                <a:srgbClr val="FEFEFE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434343"/>
                </a:solidFill>
              </a:rPr>
              <a:t>参考资料</a:t>
            </a:r>
            <a:endParaRPr sz="1500">
              <a:solidFill>
                <a:srgbClr val="434343"/>
              </a:solidFill>
            </a:endParaRPr>
          </a:p>
        </p:txBody>
      </p:sp>
      <p:sp>
        <p:nvSpPr>
          <p:cNvPr id="363" name="Google Shape;363;p38"/>
          <p:cNvSpPr txBox="1"/>
          <p:nvPr>
            <p:ph idx="12" type="sldNum"/>
          </p:nvPr>
        </p:nvSpPr>
        <p:spPr>
          <a:xfrm>
            <a:off x="8721834" y="4800325"/>
            <a:ext cx="274200" cy="2076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4" name="Google Shape;364;p38"/>
          <p:cNvSpPr txBox="1"/>
          <p:nvPr/>
        </p:nvSpPr>
        <p:spPr>
          <a:xfrm>
            <a:off x="620150" y="729550"/>
            <a:ext cx="71955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Android </a:t>
            </a:r>
            <a:r>
              <a:rPr lang="en" u="sng">
                <a:solidFill>
                  <a:schemeClr val="hlink"/>
                </a:solidFill>
                <a:hlinkClick r:id="rId4"/>
              </a:rPr>
              <a:t>常见功能实现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5"/>
              </a:rPr>
              <a:t>WanAndroid-Android常用论坛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6F21"/>
            </a:gs>
            <a:gs pos="92000">
              <a:srgbClr val="FF5722"/>
            </a:gs>
            <a:gs pos="100000">
              <a:srgbClr val="FF5722"/>
            </a:gs>
          </a:gsLst>
          <a:lin ang="8398416" scaled="0"/>
        </a:gradFill>
      </p:bgPr>
    </p:bg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39"/>
          <p:cNvSpPr txBox="1"/>
          <p:nvPr>
            <p:ph idx="1" type="body"/>
          </p:nvPr>
        </p:nvSpPr>
        <p:spPr>
          <a:xfrm>
            <a:off x="3219186" y="2254688"/>
            <a:ext cx="27057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300" spcFirstLastPara="1" rIns="34300" wrap="square" tIns="1715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b="1" i="0" lang="en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THANK YOU</a:t>
            </a:r>
            <a:r>
              <a:rPr b="1" lang="en">
                <a:latin typeface="Arial"/>
                <a:ea typeface="Arial"/>
                <a:cs typeface="Arial"/>
                <a:sym typeface="Arial"/>
              </a:rPr>
              <a:t>!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b="1" lang="en">
                <a:latin typeface="Arial"/>
                <a:ea typeface="Arial"/>
                <a:cs typeface="Arial"/>
                <a:sym typeface="Arial"/>
              </a:rPr>
              <a:t>Q&amp;A</a:t>
            </a:r>
            <a:endParaRPr b="1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8"/>
          <p:cNvSpPr txBox="1"/>
          <p:nvPr>
            <p:ph type="title"/>
          </p:nvPr>
        </p:nvSpPr>
        <p:spPr>
          <a:xfrm>
            <a:off x="512875" y="64075"/>
            <a:ext cx="8058300" cy="435300"/>
          </a:xfrm>
          <a:prstGeom prst="rect">
            <a:avLst/>
          </a:prstGeom>
        </p:spPr>
        <p:txBody>
          <a:bodyPr anchorCtr="0" anchor="b" bIns="51425" lIns="51425" spcFirstLastPara="1" rIns="51425" wrap="square" tIns="5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434343"/>
                </a:solidFill>
              </a:rPr>
              <a:t>Android图片</a:t>
            </a:r>
            <a:r>
              <a:rPr lang="en" sz="1500">
                <a:solidFill>
                  <a:srgbClr val="434343"/>
                </a:solidFill>
              </a:rPr>
              <a:t>Bitmap</a:t>
            </a:r>
            <a:endParaRPr/>
          </a:p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8721834" y="4800325"/>
            <a:ext cx="274200" cy="2076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2" name="Google Shape;62;p8"/>
          <p:cNvSpPr txBox="1"/>
          <p:nvPr/>
        </p:nvSpPr>
        <p:spPr>
          <a:xfrm>
            <a:off x="314925" y="620325"/>
            <a:ext cx="7447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Bitmap，</a:t>
            </a:r>
            <a:r>
              <a:rPr lang="en">
                <a:solidFill>
                  <a:schemeClr val="dk1"/>
                </a:solidFill>
              </a:rPr>
              <a:t>像素表示 - ARGB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63" name="Google Shape;63;p8"/>
          <p:cNvSpPr txBox="1"/>
          <p:nvPr/>
        </p:nvSpPr>
        <p:spPr>
          <a:xfrm>
            <a:off x="314925" y="1083575"/>
            <a:ext cx="72897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666666"/>
                </a:solidFill>
                <a:highlight>
                  <a:srgbClr val="FFFFFF"/>
                </a:highlight>
                <a:latin typeface="Merriweather"/>
                <a:ea typeface="Merriweather"/>
                <a:cs typeface="Merriweather"/>
                <a:sym typeface="Merriweather"/>
              </a:rPr>
              <a:t>A：</a:t>
            </a:r>
            <a:r>
              <a:rPr lang="en" sz="1300">
                <a:solidFill>
                  <a:srgbClr val="666666"/>
                </a:solidFill>
                <a:highlight>
                  <a:srgbClr val="F7F8F8"/>
                </a:highlight>
              </a:rPr>
              <a:t>Alpha</a:t>
            </a:r>
            <a:r>
              <a:rPr lang="en" sz="1300">
                <a:solidFill>
                  <a:srgbClr val="666666"/>
                </a:solidFill>
                <a:highlight>
                  <a:srgbClr val="FFFFFF"/>
                </a:highlight>
                <a:latin typeface="Merriweather"/>
                <a:ea typeface="Merriweather"/>
                <a:cs typeface="Merriweather"/>
                <a:sym typeface="Merriweather"/>
              </a:rPr>
              <a:t> 通道值，即该位置像素点的透明值(占一个 </a:t>
            </a:r>
            <a:r>
              <a:rPr lang="en" sz="1300">
                <a:solidFill>
                  <a:srgbClr val="666666"/>
                </a:solidFill>
                <a:highlight>
                  <a:srgbClr val="F7F8F8"/>
                </a:highlight>
              </a:rPr>
              <a:t>byte</a:t>
            </a:r>
            <a:r>
              <a:rPr lang="en" sz="1300">
                <a:solidFill>
                  <a:srgbClr val="666666"/>
                </a:solidFill>
                <a:highlight>
                  <a:srgbClr val="FFFFFF"/>
                </a:highlight>
                <a:latin typeface="Merriweather"/>
                <a:ea typeface="Merriweather"/>
                <a:cs typeface="Merriweather"/>
                <a:sym typeface="Merriweather"/>
              </a:rPr>
              <a:t> 取值 </a:t>
            </a:r>
            <a:r>
              <a:rPr lang="en" sz="1300">
                <a:solidFill>
                  <a:srgbClr val="666666"/>
                </a:solidFill>
                <a:highlight>
                  <a:srgbClr val="F7F8F8"/>
                </a:highlight>
              </a:rPr>
              <a:t>0~255</a:t>
            </a:r>
            <a:r>
              <a:rPr lang="en" sz="1300">
                <a:solidFill>
                  <a:srgbClr val="666666"/>
                </a:solidFill>
                <a:highlight>
                  <a:srgbClr val="FFFFFF"/>
                </a:highlight>
                <a:latin typeface="Merriweather"/>
                <a:ea typeface="Merriweather"/>
                <a:cs typeface="Merriweather"/>
                <a:sym typeface="Merriweather"/>
              </a:rPr>
              <a:t>）</a:t>
            </a:r>
            <a:endParaRPr sz="1300">
              <a:solidFill>
                <a:srgbClr val="666666"/>
              </a:solidFill>
              <a:highlight>
                <a:srgbClr val="FFFFFF"/>
              </a:highlight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666666"/>
                </a:solidFill>
                <a:highlight>
                  <a:srgbClr val="FFFFFF"/>
                </a:highlight>
                <a:latin typeface="Merriweather"/>
                <a:ea typeface="Merriweather"/>
                <a:cs typeface="Merriweather"/>
                <a:sym typeface="Merriweather"/>
              </a:rPr>
              <a:t>R: 存放 </a:t>
            </a:r>
            <a:r>
              <a:rPr lang="en" sz="1300">
                <a:solidFill>
                  <a:srgbClr val="666666"/>
                </a:solidFill>
                <a:highlight>
                  <a:srgbClr val="F7F8F8"/>
                </a:highlight>
              </a:rPr>
              <a:t>Red</a:t>
            </a:r>
            <a:r>
              <a:rPr lang="en" sz="1300">
                <a:solidFill>
                  <a:srgbClr val="666666"/>
                </a:solidFill>
                <a:highlight>
                  <a:srgbClr val="FFFFFF"/>
                </a:highlight>
                <a:latin typeface="Merriweather"/>
                <a:ea typeface="Merriweather"/>
                <a:cs typeface="Merriweather"/>
                <a:sym typeface="Merriweather"/>
              </a:rPr>
              <a:t> 红色通道（占一个 </a:t>
            </a:r>
            <a:r>
              <a:rPr lang="en" sz="1300">
                <a:solidFill>
                  <a:srgbClr val="666666"/>
                </a:solidFill>
                <a:highlight>
                  <a:srgbClr val="F7F8F8"/>
                </a:highlight>
              </a:rPr>
              <a:t>byte</a:t>
            </a:r>
            <a:r>
              <a:rPr lang="en" sz="1300">
                <a:solidFill>
                  <a:srgbClr val="666666"/>
                </a:solidFill>
                <a:highlight>
                  <a:srgbClr val="FFFFFF"/>
                </a:highlight>
                <a:latin typeface="Merriweather"/>
                <a:ea typeface="Merriweather"/>
                <a:cs typeface="Merriweather"/>
                <a:sym typeface="Merriweather"/>
              </a:rPr>
              <a:t> 取值 </a:t>
            </a:r>
            <a:r>
              <a:rPr lang="en" sz="1300">
                <a:solidFill>
                  <a:srgbClr val="666666"/>
                </a:solidFill>
                <a:highlight>
                  <a:srgbClr val="F7F8F8"/>
                </a:highlight>
              </a:rPr>
              <a:t>0~255</a:t>
            </a:r>
            <a:r>
              <a:rPr lang="en" sz="1300">
                <a:solidFill>
                  <a:srgbClr val="666666"/>
                </a:solidFill>
                <a:highlight>
                  <a:srgbClr val="FFFFFF"/>
                </a:highlight>
                <a:latin typeface="Merriweather"/>
                <a:ea typeface="Merriweather"/>
                <a:cs typeface="Merriweather"/>
                <a:sym typeface="Merriweather"/>
              </a:rPr>
              <a:t>）</a:t>
            </a:r>
            <a:endParaRPr sz="1300">
              <a:solidFill>
                <a:srgbClr val="666666"/>
              </a:solidFill>
              <a:highlight>
                <a:srgbClr val="FFFFFF"/>
              </a:highlight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666666"/>
                </a:solidFill>
                <a:highlight>
                  <a:srgbClr val="FFFFFF"/>
                </a:highlight>
                <a:latin typeface="Merriweather"/>
                <a:ea typeface="Merriweather"/>
                <a:cs typeface="Merriweather"/>
                <a:sym typeface="Merriweather"/>
              </a:rPr>
              <a:t>G: </a:t>
            </a:r>
            <a:r>
              <a:rPr lang="en" sz="1300">
                <a:solidFill>
                  <a:srgbClr val="666666"/>
                </a:solidFill>
                <a:highlight>
                  <a:srgbClr val="F7F8F8"/>
                </a:highlight>
              </a:rPr>
              <a:t>Green</a:t>
            </a:r>
            <a:r>
              <a:rPr lang="en" sz="1300">
                <a:solidFill>
                  <a:srgbClr val="666666"/>
                </a:solidFill>
                <a:highlight>
                  <a:srgbClr val="FFFFFF"/>
                </a:highlight>
                <a:latin typeface="Merriweather"/>
                <a:ea typeface="Merriweather"/>
                <a:cs typeface="Merriweather"/>
                <a:sym typeface="Merriweather"/>
              </a:rPr>
              <a:t> 绿色通道色（占一个 </a:t>
            </a:r>
            <a:r>
              <a:rPr lang="en" sz="1300">
                <a:solidFill>
                  <a:srgbClr val="666666"/>
                </a:solidFill>
                <a:highlight>
                  <a:srgbClr val="F7F8F8"/>
                </a:highlight>
              </a:rPr>
              <a:t>byte</a:t>
            </a:r>
            <a:r>
              <a:rPr lang="en" sz="1300">
                <a:solidFill>
                  <a:srgbClr val="666666"/>
                </a:solidFill>
                <a:highlight>
                  <a:srgbClr val="FFFFFF"/>
                </a:highlight>
                <a:latin typeface="Merriweather"/>
                <a:ea typeface="Merriweather"/>
                <a:cs typeface="Merriweather"/>
                <a:sym typeface="Merriweather"/>
              </a:rPr>
              <a:t> 取值 </a:t>
            </a:r>
            <a:r>
              <a:rPr lang="en" sz="1300">
                <a:solidFill>
                  <a:srgbClr val="666666"/>
                </a:solidFill>
                <a:highlight>
                  <a:srgbClr val="F7F8F8"/>
                </a:highlight>
              </a:rPr>
              <a:t>0~255</a:t>
            </a:r>
            <a:r>
              <a:rPr lang="en" sz="1300">
                <a:solidFill>
                  <a:srgbClr val="666666"/>
                </a:solidFill>
                <a:highlight>
                  <a:srgbClr val="FFFFFF"/>
                </a:highlight>
                <a:latin typeface="Merriweather"/>
                <a:ea typeface="Merriweather"/>
                <a:cs typeface="Merriweather"/>
                <a:sym typeface="Merriweather"/>
              </a:rPr>
              <a:t> ）</a:t>
            </a:r>
            <a:endParaRPr sz="1300">
              <a:solidFill>
                <a:srgbClr val="666666"/>
              </a:solidFill>
              <a:highlight>
                <a:srgbClr val="FFFFFF"/>
              </a:highlight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666666"/>
                </a:solidFill>
                <a:highlight>
                  <a:srgbClr val="FFFFFF"/>
                </a:highlight>
                <a:latin typeface="Merriweather"/>
                <a:ea typeface="Merriweather"/>
                <a:cs typeface="Merriweather"/>
                <a:sym typeface="Merriweather"/>
              </a:rPr>
              <a:t>B: </a:t>
            </a:r>
            <a:r>
              <a:rPr lang="en" sz="1300">
                <a:solidFill>
                  <a:srgbClr val="666666"/>
                </a:solidFill>
                <a:highlight>
                  <a:srgbClr val="F7F8F8"/>
                </a:highlight>
              </a:rPr>
              <a:t>Blue</a:t>
            </a:r>
            <a:r>
              <a:rPr lang="en" sz="1300">
                <a:solidFill>
                  <a:srgbClr val="666666"/>
                </a:solidFill>
                <a:highlight>
                  <a:srgbClr val="FFFFFF"/>
                </a:highlight>
                <a:latin typeface="Merriweather"/>
                <a:ea typeface="Merriweather"/>
                <a:cs typeface="Merriweather"/>
                <a:sym typeface="Merriweather"/>
              </a:rPr>
              <a:t> 蓝色通道（占一个 </a:t>
            </a:r>
            <a:r>
              <a:rPr lang="en" sz="1300">
                <a:solidFill>
                  <a:srgbClr val="666666"/>
                </a:solidFill>
                <a:highlight>
                  <a:srgbClr val="F7F8F8"/>
                </a:highlight>
              </a:rPr>
              <a:t>byte</a:t>
            </a:r>
            <a:r>
              <a:rPr lang="en" sz="1300">
                <a:solidFill>
                  <a:srgbClr val="666666"/>
                </a:solidFill>
                <a:highlight>
                  <a:srgbClr val="FFFFFF"/>
                </a:highlight>
                <a:latin typeface="Merriweather"/>
                <a:ea typeface="Merriweather"/>
                <a:cs typeface="Merriweather"/>
                <a:sym typeface="Merriweather"/>
              </a:rPr>
              <a:t> 取值 </a:t>
            </a:r>
            <a:r>
              <a:rPr lang="en" sz="1300">
                <a:solidFill>
                  <a:srgbClr val="666666"/>
                </a:solidFill>
                <a:highlight>
                  <a:srgbClr val="F7F8F8"/>
                </a:highlight>
              </a:rPr>
              <a:t>0~255</a:t>
            </a:r>
            <a:r>
              <a:rPr lang="en" sz="1300">
                <a:solidFill>
                  <a:srgbClr val="666666"/>
                </a:solidFill>
                <a:highlight>
                  <a:srgbClr val="FFFFFF"/>
                </a:highlight>
                <a:latin typeface="Merriweather"/>
                <a:ea typeface="Merriweather"/>
                <a:cs typeface="Merriweather"/>
                <a:sym typeface="Merriweather"/>
              </a:rPr>
              <a:t> ）</a:t>
            </a:r>
            <a:endParaRPr sz="1300">
              <a:solidFill>
                <a:srgbClr val="666666"/>
              </a:solidFill>
            </a:endParaRPr>
          </a:p>
        </p:txBody>
      </p:sp>
      <p:pic>
        <p:nvPicPr>
          <p:cNvPr id="64" name="Google Shape;64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32475" y="1979475"/>
            <a:ext cx="4239650" cy="1999725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8"/>
          <p:cNvSpPr txBox="1"/>
          <p:nvPr/>
        </p:nvSpPr>
        <p:spPr>
          <a:xfrm>
            <a:off x="369850" y="2571738"/>
            <a:ext cx="44322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Bitmap.Config - 每个像素点对ARGB通道值的存储方案</a:t>
            </a:r>
            <a:endParaRPr sz="1300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ARGB_8888：ARGB各用8位存储，1个像素点32位占4个字节</a:t>
            </a:r>
            <a:endParaRPr sz="1100">
              <a:solidFill>
                <a:srgbClr val="666666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666666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ARGB_4444：ARGB各用4位存储，1个像素点16位占2个字节</a:t>
            </a:r>
            <a:endParaRPr sz="1100">
              <a:solidFill>
                <a:srgbClr val="666666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666666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RGB_565：只存储色值，不存储透明度,默认不透明，RGB分别占5，6,5位，一个像素点占用16位2个字节</a:t>
            </a:r>
            <a:endParaRPr sz="1100">
              <a:solidFill>
                <a:srgbClr val="666666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666666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ALPHA_8：只存储透明度，不存储色值，1个像素点占1个字节</a:t>
            </a:r>
            <a:endParaRPr sz="1100">
              <a:solidFill>
                <a:srgbClr val="666666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9"/>
          <p:cNvSpPr txBox="1"/>
          <p:nvPr>
            <p:ph type="title"/>
          </p:nvPr>
        </p:nvSpPr>
        <p:spPr>
          <a:xfrm>
            <a:off x="512875" y="64075"/>
            <a:ext cx="8058300" cy="435300"/>
          </a:xfrm>
          <a:prstGeom prst="rect">
            <a:avLst/>
          </a:prstGeom>
        </p:spPr>
        <p:txBody>
          <a:bodyPr anchorCtr="0" anchor="b" bIns="51425" lIns="51425" spcFirstLastPara="1" rIns="51425" wrap="square" tIns="5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434343"/>
                </a:solidFill>
              </a:rPr>
              <a:t>Android图片</a:t>
            </a:r>
            <a:r>
              <a:rPr lang="en" sz="1500">
                <a:solidFill>
                  <a:srgbClr val="434343"/>
                </a:solidFill>
              </a:rPr>
              <a:t>格式</a:t>
            </a:r>
            <a:endParaRPr/>
          </a:p>
        </p:txBody>
      </p:sp>
      <p:sp>
        <p:nvSpPr>
          <p:cNvPr id="71" name="Google Shape;71;p9"/>
          <p:cNvSpPr txBox="1"/>
          <p:nvPr>
            <p:ph idx="12" type="sldNum"/>
          </p:nvPr>
        </p:nvSpPr>
        <p:spPr>
          <a:xfrm>
            <a:off x="8721834" y="4800325"/>
            <a:ext cx="274200" cy="2076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2" name="Google Shape;72;p9"/>
          <p:cNvSpPr txBox="1"/>
          <p:nvPr/>
        </p:nvSpPr>
        <p:spPr>
          <a:xfrm>
            <a:off x="405149" y="675050"/>
            <a:ext cx="7447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434343"/>
                </a:solidFill>
              </a:rPr>
              <a:t>Bitmap</a:t>
            </a:r>
            <a:r>
              <a:rPr lang="en" sz="1500">
                <a:solidFill>
                  <a:srgbClr val="434343"/>
                </a:solidFill>
              </a:rPr>
              <a:t>压缩存储</a:t>
            </a:r>
            <a:endParaRPr sz="1300">
              <a:solidFill>
                <a:srgbClr val="5D686F"/>
              </a:solidFill>
              <a:highlight>
                <a:srgbClr val="FFFFFF"/>
              </a:highlight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73" name="Google Shape;73;p9"/>
          <p:cNvSpPr txBox="1"/>
          <p:nvPr/>
        </p:nvSpPr>
        <p:spPr>
          <a:xfrm>
            <a:off x="405150" y="1156775"/>
            <a:ext cx="8333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Bitmap是图片内容在内存中的表示形式，对Bitmap对象表示的内容进行压缩存储就成为图片。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不同的压缩算法可以得到不同的图片压缩格式（简称为图片格式），比如GIF、JPEG、BMP、PNG和WebP</a:t>
            </a:r>
            <a:endParaRPr sz="1200"/>
          </a:p>
        </p:txBody>
      </p:sp>
      <p:pic>
        <p:nvPicPr>
          <p:cNvPr id="74" name="Google Shape;74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2875" y="2095475"/>
            <a:ext cx="3248200" cy="203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17550" y="2231390"/>
            <a:ext cx="4604276" cy="1758285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9"/>
          <p:cNvSpPr txBox="1"/>
          <p:nvPr/>
        </p:nvSpPr>
        <p:spPr>
          <a:xfrm>
            <a:off x="375175" y="4351900"/>
            <a:ext cx="8333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0"/>
          <p:cNvSpPr txBox="1"/>
          <p:nvPr>
            <p:ph type="title"/>
          </p:nvPr>
        </p:nvSpPr>
        <p:spPr>
          <a:xfrm>
            <a:off x="512875" y="64075"/>
            <a:ext cx="8058300" cy="435300"/>
          </a:xfrm>
          <a:prstGeom prst="rect">
            <a:avLst/>
          </a:prstGeom>
        </p:spPr>
        <p:txBody>
          <a:bodyPr anchorCtr="0" anchor="b" bIns="51425" lIns="51425" spcFirstLastPara="1" rIns="51425" wrap="square" tIns="5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434343"/>
                </a:solidFill>
              </a:rPr>
              <a:t>Android图片</a:t>
            </a:r>
            <a:r>
              <a:rPr lang="en" sz="1500">
                <a:solidFill>
                  <a:srgbClr val="434343"/>
                </a:solidFill>
              </a:rPr>
              <a:t>——SVG</a:t>
            </a:r>
            <a:endParaRPr/>
          </a:p>
        </p:txBody>
      </p:sp>
      <p:sp>
        <p:nvSpPr>
          <p:cNvPr id="82" name="Google Shape;82;p10"/>
          <p:cNvSpPr txBox="1"/>
          <p:nvPr>
            <p:ph idx="12" type="sldNum"/>
          </p:nvPr>
        </p:nvSpPr>
        <p:spPr>
          <a:xfrm>
            <a:off x="8721834" y="4800325"/>
            <a:ext cx="274200" cy="2076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3" name="Google Shape;83;p10"/>
          <p:cNvSpPr txBox="1"/>
          <p:nvPr/>
        </p:nvSpPr>
        <p:spPr>
          <a:xfrm>
            <a:off x="375174" y="708200"/>
            <a:ext cx="7447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434343"/>
                </a:solidFill>
              </a:rPr>
              <a:t>SVG——</a:t>
            </a:r>
            <a:r>
              <a:rPr lang="en" sz="1100">
                <a:solidFill>
                  <a:srgbClr val="666666"/>
                </a:solidFill>
              </a:rPr>
              <a:t>可缩放矢量图形（Scalable Vector Graphics）,使用使用 XML 格式定义图像。</a:t>
            </a:r>
            <a:endParaRPr sz="1100">
              <a:solidFill>
                <a:srgbClr val="666666"/>
              </a:solidFill>
              <a:highlight>
                <a:srgbClr val="FFFFFF"/>
              </a:highlight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84" name="Google Shape;84;p10"/>
          <p:cNvSpPr txBox="1"/>
          <p:nvPr/>
        </p:nvSpPr>
        <p:spPr>
          <a:xfrm>
            <a:off x="375175" y="1163925"/>
            <a:ext cx="83337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333333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官方使用文档：</a:t>
            </a:r>
            <a:r>
              <a:rPr lang="en" sz="1050" u="sng">
                <a:solidFill>
                  <a:schemeClr val="hlink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  <a:hlinkClick r:id="rId3"/>
              </a:rPr>
              <a:t>https://developer.android.com/studio/write/vector-asset-studio?hl=zh-cn</a:t>
            </a:r>
            <a:endParaRPr/>
          </a:p>
        </p:txBody>
      </p:sp>
      <p:pic>
        <p:nvPicPr>
          <p:cNvPr id="85" name="Google Shape;85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2875" y="1723625"/>
            <a:ext cx="4638699" cy="270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1"/>
          <p:cNvSpPr txBox="1"/>
          <p:nvPr>
            <p:ph type="title"/>
          </p:nvPr>
        </p:nvSpPr>
        <p:spPr>
          <a:xfrm>
            <a:off x="512875" y="64075"/>
            <a:ext cx="8058300" cy="435300"/>
          </a:xfrm>
          <a:prstGeom prst="rect">
            <a:avLst/>
          </a:prstGeom>
        </p:spPr>
        <p:txBody>
          <a:bodyPr anchorCtr="0" anchor="b" bIns="51425" lIns="51425" spcFirstLastPara="1" rIns="51425" wrap="square" tIns="5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434343"/>
                </a:solidFill>
              </a:rPr>
              <a:t>Android图片加载</a:t>
            </a:r>
            <a:r>
              <a:rPr lang="en" sz="1500">
                <a:solidFill>
                  <a:srgbClr val="434343"/>
                </a:solidFill>
              </a:rPr>
              <a:t>框架-Glide</a:t>
            </a:r>
            <a:endParaRPr/>
          </a:p>
        </p:txBody>
      </p:sp>
      <p:sp>
        <p:nvSpPr>
          <p:cNvPr id="91" name="Google Shape;91;p11"/>
          <p:cNvSpPr txBox="1"/>
          <p:nvPr>
            <p:ph idx="12" type="sldNum"/>
          </p:nvPr>
        </p:nvSpPr>
        <p:spPr>
          <a:xfrm>
            <a:off x="8721834" y="4800325"/>
            <a:ext cx="274200" cy="2076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2" name="Google Shape;92;p11"/>
          <p:cNvSpPr txBox="1"/>
          <p:nvPr/>
        </p:nvSpPr>
        <p:spPr>
          <a:xfrm>
            <a:off x="4239025" y="1126675"/>
            <a:ext cx="4386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5D686F"/>
              </a:solidFill>
              <a:highlight>
                <a:srgbClr val="FFFFFF"/>
              </a:highlight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93" name="Google Shape;93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11800" y="556300"/>
            <a:ext cx="3184226" cy="955275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1"/>
          <p:cNvSpPr txBox="1"/>
          <p:nvPr/>
        </p:nvSpPr>
        <p:spPr>
          <a:xfrm>
            <a:off x="319350" y="679975"/>
            <a:ext cx="5833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rgbClr val="333333"/>
                </a:solidFill>
                <a:highlight>
                  <a:srgbClr val="FFFFFF"/>
                </a:highlight>
              </a:rPr>
              <a:t>Glide 支持拉取，解码和展示视频快照，图片，和GIF动画。</a:t>
            </a:r>
            <a:r>
              <a:rPr lang="en" sz="1300" u="sng">
                <a:solidFill>
                  <a:schemeClr val="hlink"/>
                </a:solidFill>
                <a:highlight>
                  <a:srgbClr val="FFFFFF"/>
                </a:highlight>
                <a:latin typeface="Merriweather"/>
                <a:ea typeface="Merriweather"/>
                <a:cs typeface="Merriweather"/>
                <a:sym typeface="Merriweather"/>
                <a:hlinkClick r:id="rId4"/>
              </a:rPr>
              <a:t>Glide接入文档</a:t>
            </a:r>
            <a:endParaRPr/>
          </a:p>
        </p:txBody>
      </p:sp>
      <p:sp>
        <p:nvSpPr>
          <p:cNvPr id="95" name="Google Shape;95;p11"/>
          <p:cNvSpPr txBox="1"/>
          <p:nvPr/>
        </p:nvSpPr>
        <p:spPr>
          <a:xfrm>
            <a:off x="5510775" y="2084950"/>
            <a:ext cx="3399000" cy="21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333333"/>
                </a:solidFill>
                <a:highlight>
                  <a:srgbClr val="FFFFFF"/>
                </a:highlight>
              </a:rPr>
              <a:t>- </a:t>
            </a:r>
            <a:r>
              <a:rPr lang="en" sz="1050">
                <a:solidFill>
                  <a:srgbClr val="333333"/>
                </a:solidFill>
                <a:highlight>
                  <a:srgbClr val="FFFFFF"/>
                </a:highlight>
              </a:rPr>
              <a:t>自动、智能地下采样(</a:t>
            </a:r>
            <a:r>
              <a:rPr lang="en" sz="900">
                <a:solidFill>
                  <a:srgbClr val="333333"/>
                </a:solidFill>
                <a:highlight>
                  <a:srgbClr val="F9F9F9"/>
                </a:highlight>
                <a:latin typeface="Courier New"/>
                <a:ea typeface="Courier New"/>
                <a:cs typeface="Courier New"/>
                <a:sym typeface="Courier New"/>
              </a:rPr>
              <a:t>downsampling</a:t>
            </a:r>
            <a:r>
              <a:rPr lang="en" sz="1050">
                <a:solidFill>
                  <a:srgbClr val="333333"/>
                </a:solidFill>
                <a:highlight>
                  <a:srgbClr val="FFFFFF"/>
                </a:highlight>
              </a:rPr>
              <a:t>)和缓存(</a:t>
            </a:r>
            <a:r>
              <a:rPr lang="en" sz="900">
                <a:solidFill>
                  <a:srgbClr val="333333"/>
                </a:solidFill>
                <a:highlight>
                  <a:srgbClr val="F9F9F9"/>
                </a:highlight>
                <a:latin typeface="Courier New"/>
                <a:ea typeface="Courier New"/>
                <a:cs typeface="Courier New"/>
                <a:sym typeface="Courier New"/>
              </a:rPr>
              <a:t>caching</a:t>
            </a:r>
            <a:r>
              <a:rPr lang="en" sz="1050">
                <a:solidFill>
                  <a:srgbClr val="333333"/>
                </a:solidFill>
                <a:highlight>
                  <a:srgbClr val="FFFFFF"/>
                </a:highlight>
              </a:rPr>
              <a:t>)，以最小化存储开销和解码次数；</a:t>
            </a:r>
            <a:endParaRPr sz="105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42857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333333"/>
                </a:solidFill>
                <a:highlight>
                  <a:srgbClr val="FFFFFF"/>
                </a:highlight>
              </a:rPr>
              <a:t>- 积极的资源重用，例如字节数组和Bitmap，以最小化昂贵的垃圾回收和堆碎片影响；</a:t>
            </a:r>
            <a:endParaRPr sz="105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42857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050">
                <a:solidFill>
                  <a:srgbClr val="333333"/>
                </a:solidFill>
                <a:highlight>
                  <a:srgbClr val="FFFFFF"/>
                </a:highlight>
              </a:rPr>
              <a:t>- 深度的生命周期集成，以确保仅优先处理活跃的Fragment和Activity的请求，并有利于应用在必要时释放资源以避免在后台时被杀掉。</a:t>
            </a:r>
            <a:endParaRPr sz="1050">
              <a:solidFill>
                <a:srgbClr val="333333"/>
              </a:solidFill>
              <a:highlight>
                <a:srgbClr val="FFFFFF"/>
              </a:highlight>
            </a:endParaRPr>
          </a:p>
        </p:txBody>
      </p:sp>
      <p:graphicFrame>
        <p:nvGraphicFramePr>
          <p:cNvPr id="96" name="Google Shape;96;p11"/>
          <p:cNvGraphicFramePr/>
          <p:nvPr/>
        </p:nvGraphicFramePr>
        <p:xfrm>
          <a:off x="558475" y="1245475"/>
          <a:ext cx="3000000" cy="3000000"/>
        </p:xfrm>
        <a:graphic>
          <a:graphicData uri="http://schemas.openxmlformats.org/drawingml/2006/table">
            <a:tbl>
              <a:tblPr>
                <a:solidFill>
                  <a:srgbClr val="FFFFFF"/>
                </a:solidFill>
                <a:tableStyleId>{BCBFD558-CD29-48C4-8A6F-B69191B4271C}</a:tableStyleId>
              </a:tblPr>
              <a:tblGrid>
                <a:gridCol w="783550"/>
                <a:gridCol w="1142250"/>
                <a:gridCol w="1249325"/>
                <a:gridCol w="1405800"/>
              </a:tblGrid>
              <a:tr h="3686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212121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对比项</a:t>
                      </a:r>
                      <a:endParaRPr b="1" sz="1000">
                        <a:solidFill>
                          <a:srgbClr val="212121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5250" marL="95250">
                    <a:lnL cap="flat" cmpd="sng" w="9525">
                      <a:solidFill>
                        <a:srgbClr val="DEDED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EDED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EDED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EDED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212121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Picasso</a:t>
                      </a:r>
                      <a:endParaRPr b="1" sz="1000">
                        <a:solidFill>
                          <a:srgbClr val="212121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5250" marL="95250">
                    <a:lnL cap="flat" cmpd="sng" w="9525">
                      <a:solidFill>
                        <a:srgbClr val="DEDED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EDED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EDED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EDED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212121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Glide</a:t>
                      </a:r>
                      <a:endParaRPr b="1" sz="1000">
                        <a:solidFill>
                          <a:srgbClr val="212121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5250" marL="95250">
                    <a:lnL cap="flat" cmpd="sng" w="9525">
                      <a:solidFill>
                        <a:srgbClr val="DEDED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EDED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EDED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EDED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212121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Fresco</a:t>
                      </a:r>
                      <a:endParaRPr b="1" sz="1000">
                        <a:solidFill>
                          <a:srgbClr val="212121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5250" marL="95250">
                    <a:lnL cap="flat" cmpd="sng" w="9525">
                      <a:solidFill>
                        <a:srgbClr val="DEDED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EDED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EDED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EDED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66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212121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地址</a:t>
                      </a:r>
                      <a:endParaRPr sz="800">
                        <a:solidFill>
                          <a:srgbClr val="212121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5250" marL="95250">
                    <a:lnL cap="flat" cmpd="sng" w="9525">
                      <a:solidFill>
                        <a:srgbClr val="DEDED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EDED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EDED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EDED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3F51B5"/>
                          </a:solidFill>
                          <a:highlight>
                            <a:srgbClr val="FFFFFF"/>
                          </a:highlight>
                          <a:uFill>
                            <a:noFill/>
                          </a:uFill>
                          <a:latin typeface="Roboto"/>
                          <a:ea typeface="Roboto"/>
                          <a:cs typeface="Roboto"/>
                          <a:sym typeface="Roboto"/>
                          <a:hlinkClick r:id="rId5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github.com/square/pica…</a:t>
                      </a:r>
                      <a:endParaRPr sz="800">
                        <a:solidFill>
                          <a:srgbClr val="3F51B5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5250" marL="95250">
                    <a:lnL cap="flat" cmpd="sng" w="9525">
                      <a:solidFill>
                        <a:srgbClr val="DEDED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EDED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EDED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EDED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3F51B5"/>
                          </a:solidFill>
                          <a:highlight>
                            <a:srgbClr val="FFFFFF"/>
                          </a:highlight>
                          <a:uFill>
                            <a:noFill/>
                          </a:uFill>
                          <a:latin typeface="Roboto"/>
                          <a:ea typeface="Roboto"/>
                          <a:cs typeface="Roboto"/>
                          <a:sym typeface="Roboto"/>
                          <a:hlinkClick r:id="rId6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github.com/bumptech/gl…</a:t>
                      </a:r>
                      <a:endParaRPr sz="800">
                        <a:solidFill>
                          <a:srgbClr val="3F51B5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5250" marL="95250">
                    <a:lnL cap="flat" cmpd="sng" w="9525">
                      <a:solidFill>
                        <a:srgbClr val="DEDED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EDED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EDED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EDED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3F51B5"/>
                          </a:solidFill>
                          <a:highlight>
                            <a:srgbClr val="FFFFFF"/>
                          </a:highlight>
                          <a:uFill>
                            <a:noFill/>
                          </a:uFill>
                          <a:latin typeface="Roboto"/>
                          <a:ea typeface="Roboto"/>
                          <a:cs typeface="Roboto"/>
                          <a:sym typeface="Roboto"/>
                          <a:hlinkClick r:id="rId7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github.com/facebook/fr…</a:t>
                      </a:r>
                      <a:endParaRPr sz="800">
                        <a:solidFill>
                          <a:srgbClr val="3F51B5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5250" marL="95250">
                    <a:lnL cap="flat" cmpd="sng" w="9525">
                      <a:solidFill>
                        <a:srgbClr val="DEDED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EDED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EDED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EDED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73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212121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发布时间</a:t>
                      </a:r>
                      <a:endParaRPr sz="800">
                        <a:solidFill>
                          <a:srgbClr val="212121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5250" marL="95250">
                    <a:lnL cap="flat" cmpd="sng" w="9525">
                      <a:solidFill>
                        <a:srgbClr val="DEDED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EDED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EDED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EDED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212121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2013年5月</a:t>
                      </a:r>
                      <a:endParaRPr sz="800">
                        <a:solidFill>
                          <a:srgbClr val="212121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5250" marL="95250">
                    <a:lnL cap="flat" cmpd="sng" w="9525">
                      <a:solidFill>
                        <a:srgbClr val="DEDED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EDED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EDED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EDED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212121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2014年9月</a:t>
                      </a:r>
                      <a:endParaRPr sz="800">
                        <a:solidFill>
                          <a:srgbClr val="212121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5250" marL="95250">
                    <a:lnL cap="flat" cmpd="sng" w="9525">
                      <a:solidFill>
                        <a:srgbClr val="DEDED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EDED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EDED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EDED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212121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2015年5月</a:t>
                      </a:r>
                      <a:endParaRPr sz="800">
                        <a:solidFill>
                          <a:srgbClr val="212121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5250" marL="95250">
                    <a:lnL cap="flat" cmpd="sng" w="9525">
                      <a:solidFill>
                        <a:srgbClr val="DEDED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EDED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EDED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EDED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73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212121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是否支持gif</a:t>
                      </a:r>
                      <a:endParaRPr sz="800">
                        <a:solidFill>
                          <a:srgbClr val="212121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5250" marL="95250">
                    <a:lnL cap="flat" cmpd="sng" w="9525">
                      <a:solidFill>
                        <a:srgbClr val="DEDED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EDED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EDED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EDED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212121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false</a:t>
                      </a:r>
                      <a:endParaRPr sz="800">
                        <a:solidFill>
                          <a:srgbClr val="212121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5250" marL="95250">
                    <a:lnL cap="flat" cmpd="sng" w="9525">
                      <a:solidFill>
                        <a:srgbClr val="DEDED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EDED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EDED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EDED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212121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true</a:t>
                      </a:r>
                      <a:endParaRPr sz="800">
                        <a:solidFill>
                          <a:srgbClr val="212121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5250" marL="95250">
                    <a:lnL cap="flat" cmpd="sng" w="9525">
                      <a:solidFill>
                        <a:srgbClr val="DEDED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EDED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EDED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EDED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212121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true</a:t>
                      </a:r>
                      <a:endParaRPr sz="800">
                        <a:solidFill>
                          <a:srgbClr val="212121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5250" marL="95250">
                    <a:lnL cap="flat" cmpd="sng" w="9525">
                      <a:solidFill>
                        <a:srgbClr val="DEDED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EDED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EDED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EDED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66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212121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是否支持webP</a:t>
                      </a:r>
                      <a:endParaRPr sz="800">
                        <a:solidFill>
                          <a:srgbClr val="212121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5250" marL="95250">
                    <a:lnL cap="flat" cmpd="sng" w="9525">
                      <a:solidFill>
                        <a:srgbClr val="DEDED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EDED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EDED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EDED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212121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true</a:t>
                      </a:r>
                      <a:endParaRPr sz="800">
                        <a:solidFill>
                          <a:srgbClr val="212121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5250" marL="95250">
                    <a:lnL cap="flat" cmpd="sng" w="9525">
                      <a:solidFill>
                        <a:srgbClr val="DEDED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EDED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EDED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EDED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212121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true</a:t>
                      </a:r>
                      <a:endParaRPr sz="800">
                        <a:solidFill>
                          <a:srgbClr val="212121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5250" marL="95250">
                    <a:lnL cap="flat" cmpd="sng" w="9525">
                      <a:solidFill>
                        <a:srgbClr val="DEDED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EDED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EDED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EDED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212121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true</a:t>
                      </a:r>
                      <a:endParaRPr sz="800">
                        <a:solidFill>
                          <a:srgbClr val="212121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5250" marL="95250">
                    <a:lnL cap="flat" cmpd="sng" w="9525">
                      <a:solidFill>
                        <a:srgbClr val="DEDED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EDED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EDED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EDED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73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212121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视频缩略图</a:t>
                      </a:r>
                      <a:endParaRPr sz="800">
                        <a:solidFill>
                          <a:srgbClr val="212121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5250" marL="95250">
                    <a:lnL cap="flat" cmpd="sng" w="9525">
                      <a:solidFill>
                        <a:srgbClr val="DEDED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EDED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EDED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EDED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212121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false</a:t>
                      </a:r>
                      <a:endParaRPr sz="800">
                        <a:solidFill>
                          <a:srgbClr val="212121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5250" marL="95250">
                    <a:lnL cap="flat" cmpd="sng" w="9525">
                      <a:solidFill>
                        <a:srgbClr val="DEDED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EDED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EDED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EDED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212121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true</a:t>
                      </a:r>
                      <a:endParaRPr sz="800">
                        <a:solidFill>
                          <a:srgbClr val="212121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5250" marL="95250">
                    <a:lnL cap="flat" cmpd="sng" w="9525">
                      <a:solidFill>
                        <a:srgbClr val="DEDED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EDED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EDED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EDED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212121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true</a:t>
                      </a:r>
                      <a:endParaRPr sz="800">
                        <a:solidFill>
                          <a:srgbClr val="212121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5250" marL="95250">
                    <a:lnL cap="flat" cmpd="sng" w="9525">
                      <a:solidFill>
                        <a:srgbClr val="DEDED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EDED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EDED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EDED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82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212121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大小</a:t>
                      </a:r>
                      <a:endParaRPr sz="800">
                        <a:solidFill>
                          <a:srgbClr val="212121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5250" marL="95250">
                    <a:lnL cap="flat" cmpd="sng" w="9525">
                      <a:solidFill>
                        <a:srgbClr val="DEDED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EDED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EDED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EDED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212121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100k</a:t>
                      </a:r>
                      <a:endParaRPr sz="800">
                        <a:solidFill>
                          <a:srgbClr val="212121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5250" marL="95250">
                    <a:lnL cap="flat" cmpd="sng" w="9525">
                      <a:solidFill>
                        <a:srgbClr val="DEDED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EDED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EDED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EDED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212121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500 KB</a:t>
                      </a:r>
                      <a:endParaRPr sz="800">
                        <a:solidFill>
                          <a:srgbClr val="212121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5250" marL="95250">
                    <a:lnL cap="flat" cmpd="sng" w="9525">
                      <a:solidFill>
                        <a:srgbClr val="DEDED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EDED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EDED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EDED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212121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2～3M</a:t>
                      </a:r>
                      <a:endParaRPr sz="800">
                        <a:solidFill>
                          <a:srgbClr val="212121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5250" marL="95250">
                    <a:lnL cap="flat" cmpd="sng" w="9525">
                      <a:solidFill>
                        <a:srgbClr val="DEDED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EDED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EDED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EDED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49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212121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加载速度</a:t>
                      </a:r>
                      <a:endParaRPr sz="800">
                        <a:solidFill>
                          <a:srgbClr val="212121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5250" marL="95250">
                    <a:lnL cap="flat" cmpd="sng" w="9525">
                      <a:solidFill>
                        <a:srgbClr val="DEDED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EDED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EDED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EDED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212121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中</a:t>
                      </a:r>
                      <a:endParaRPr sz="800">
                        <a:solidFill>
                          <a:srgbClr val="212121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5250" marL="95250">
                    <a:lnL cap="flat" cmpd="sng" w="9525">
                      <a:solidFill>
                        <a:srgbClr val="DEDED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EDED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EDED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EDED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212121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高</a:t>
                      </a:r>
                      <a:endParaRPr sz="800">
                        <a:solidFill>
                          <a:srgbClr val="212121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5250" marL="95250">
                    <a:lnL cap="flat" cmpd="sng" w="9525">
                      <a:solidFill>
                        <a:srgbClr val="DEDED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EDED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EDED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EDED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212121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高</a:t>
                      </a:r>
                      <a:endParaRPr sz="800">
                        <a:solidFill>
                          <a:srgbClr val="212121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5250" marL="95250">
                    <a:lnL cap="flat" cmpd="sng" w="9525">
                      <a:solidFill>
                        <a:srgbClr val="DEDED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EDED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EDED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EDED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66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212121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Disk+Men Cache</a:t>
                      </a:r>
                      <a:endParaRPr sz="800">
                        <a:solidFill>
                          <a:srgbClr val="212121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5250" marL="95250">
                    <a:lnL cap="flat" cmpd="sng" w="9525">
                      <a:solidFill>
                        <a:srgbClr val="DEDED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EDED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EDED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EDED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212121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true</a:t>
                      </a:r>
                      <a:endParaRPr sz="800">
                        <a:solidFill>
                          <a:srgbClr val="212121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5250" marL="95250">
                    <a:lnL cap="flat" cmpd="sng" w="9525">
                      <a:solidFill>
                        <a:srgbClr val="DEDED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EDED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EDED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EDED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212121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true</a:t>
                      </a:r>
                      <a:endParaRPr sz="800">
                        <a:solidFill>
                          <a:srgbClr val="212121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5250" marL="95250">
                    <a:lnL cap="flat" cmpd="sng" w="9525">
                      <a:solidFill>
                        <a:srgbClr val="DEDED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EDED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EDED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EDED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212121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true</a:t>
                      </a:r>
                      <a:endParaRPr sz="800">
                        <a:solidFill>
                          <a:srgbClr val="212121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5250" marL="95250">
                    <a:lnL cap="flat" cmpd="sng" w="9525">
                      <a:solidFill>
                        <a:srgbClr val="DEDED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EDED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EDED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EDED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76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212121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Easy of use</a:t>
                      </a:r>
                      <a:endParaRPr sz="800">
                        <a:solidFill>
                          <a:srgbClr val="212121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5250" marL="95250">
                    <a:lnL cap="flat" cmpd="sng" w="9525">
                      <a:solidFill>
                        <a:srgbClr val="DEDED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EDED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EDED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EDED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212121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low</a:t>
                      </a:r>
                      <a:endParaRPr sz="800">
                        <a:solidFill>
                          <a:srgbClr val="212121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5250" marL="95250">
                    <a:lnL cap="flat" cmpd="sng" w="9525">
                      <a:solidFill>
                        <a:srgbClr val="DEDED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EDED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EDED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EDED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212121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mediun</a:t>
                      </a:r>
                      <a:endParaRPr sz="800">
                        <a:solidFill>
                          <a:srgbClr val="212121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5250" marL="95250">
                    <a:lnL cap="flat" cmpd="sng" w="9525">
                      <a:solidFill>
                        <a:srgbClr val="DEDED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EDED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EDED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EDED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212121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difficult</a:t>
                      </a:r>
                      <a:endParaRPr sz="800">
                        <a:solidFill>
                          <a:srgbClr val="212121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5250" marL="95250">
                    <a:lnL cap="flat" cmpd="sng" w="9525">
                      <a:solidFill>
                        <a:srgbClr val="DEDED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EDED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EDED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EDED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2"/>
          <p:cNvSpPr txBox="1"/>
          <p:nvPr>
            <p:ph type="title"/>
          </p:nvPr>
        </p:nvSpPr>
        <p:spPr>
          <a:xfrm>
            <a:off x="512875" y="64075"/>
            <a:ext cx="8058300" cy="435300"/>
          </a:xfrm>
          <a:prstGeom prst="rect">
            <a:avLst/>
          </a:prstGeom>
        </p:spPr>
        <p:txBody>
          <a:bodyPr anchorCtr="0" anchor="b" bIns="51425" lIns="51425" spcFirstLastPara="1" rIns="51425" wrap="square" tIns="5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434343"/>
                </a:solidFill>
              </a:rPr>
              <a:t>Android图片加载框架-Glide</a:t>
            </a:r>
            <a:r>
              <a:rPr lang="en" sz="1500">
                <a:solidFill>
                  <a:srgbClr val="434343"/>
                </a:solidFill>
              </a:rPr>
              <a:t>用法</a:t>
            </a:r>
            <a:endParaRPr/>
          </a:p>
        </p:txBody>
      </p:sp>
      <p:sp>
        <p:nvSpPr>
          <p:cNvPr id="102" name="Google Shape;102;p12"/>
          <p:cNvSpPr txBox="1"/>
          <p:nvPr>
            <p:ph idx="12" type="sldNum"/>
          </p:nvPr>
        </p:nvSpPr>
        <p:spPr>
          <a:xfrm>
            <a:off x="8721834" y="4800325"/>
            <a:ext cx="274200" cy="2076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3" name="Google Shape;103;p12"/>
          <p:cNvSpPr txBox="1"/>
          <p:nvPr/>
        </p:nvSpPr>
        <p:spPr>
          <a:xfrm>
            <a:off x="4239025" y="1126675"/>
            <a:ext cx="4386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5D686F"/>
              </a:solidFill>
              <a:highlight>
                <a:srgbClr val="FFFFFF"/>
              </a:highlight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104" name="Google Shape;104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9424" y="1753500"/>
            <a:ext cx="7365350" cy="3046824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2"/>
          <p:cNvSpPr txBox="1"/>
          <p:nvPr/>
        </p:nvSpPr>
        <p:spPr>
          <a:xfrm>
            <a:off x="769425" y="818625"/>
            <a:ext cx="5608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添加依赖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implementation 'com.github.bumptech.glide:glide:4.12.0'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3"/>
          <p:cNvSpPr txBox="1"/>
          <p:nvPr>
            <p:ph type="title"/>
          </p:nvPr>
        </p:nvSpPr>
        <p:spPr>
          <a:xfrm>
            <a:off x="512875" y="64075"/>
            <a:ext cx="8058300" cy="435300"/>
          </a:xfrm>
          <a:prstGeom prst="rect">
            <a:avLst/>
          </a:prstGeom>
        </p:spPr>
        <p:txBody>
          <a:bodyPr anchorCtr="0" anchor="b" bIns="51425" lIns="51425" spcFirstLastPara="1" rIns="51425" wrap="square" tIns="5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434343"/>
                </a:solidFill>
              </a:rPr>
              <a:t>思考问题</a:t>
            </a:r>
            <a:endParaRPr/>
          </a:p>
        </p:txBody>
      </p:sp>
      <p:sp>
        <p:nvSpPr>
          <p:cNvPr id="111" name="Google Shape;111;p13"/>
          <p:cNvSpPr txBox="1"/>
          <p:nvPr>
            <p:ph idx="12" type="sldNum"/>
          </p:nvPr>
        </p:nvSpPr>
        <p:spPr>
          <a:xfrm>
            <a:off x="8721834" y="4800325"/>
            <a:ext cx="274200" cy="2076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2" name="Google Shape;112;p13"/>
          <p:cNvSpPr txBox="1"/>
          <p:nvPr/>
        </p:nvSpPr>
        <p:spPr>
          <a:xfrm>
            <a:off x="4239025" y="1126675"/>
            <a:ext cx="4386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5D686F"/>
              </a:solidFill>
              <a:highlight>
                <a:srgbClr val="FFFFFF"/>
              </a:highlight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13" name="Google Shape;113;p13"/>
          <p:cNvSpPr txBox="1"/>
          <p:nvPr/>
        </p:nvSpPr>
        <p:spPr>
          <a:xfrm>
            <a:off x="335225" y="741763"/>
            <a:ext cx="58332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333333"/>
              </a:solidFill>
              <a:highlight>
                <a:srgbClr val="FFFFFF"/>
              </a:highlight>
            </a:endParaRPr>
          </a:p>
        </p:txBody>
      </p:sp>
      <p:sp>
        <p:nvSpPr>
          <p:cNvPr id="114" name="Google Shape;114;p13"/>
          <p:cNvSpPr txBox="1"/>
          <p:nvPr/>
        </p:nvSpPr>
        <p:spPr>
          <a:xfrm>
            <a:off x="405150" y="4584575"/>
            <a:ext cx="8333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115" name="Google Shape;115;p13"/>
          <p:cNvSpPr txBox="1"/>
          <p:nvPr/>
        </p:nvSpPr>
        <p:spPr>
          <a:xfrm>
            <a:off x="246225" y="994050"/>
            <a:ext cx="74598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7975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50"/>
              <a:buFont typeface="Verdana"/>
              <a:buAutoNum type="arabicPeriod"/>
            </a:pPr>
            <a:r>
              <a:rPr lang="en" sz="1250">
                <a:solidFill>
                  <a:srgbClr val="333333"/>
                </a:solidFill>
                <a:highlight>
                  <a:schemeClr val="lt1"/>
                </a:highlight>
                <a:latin typeface="Verdana"/>
                <a:ea typeface="Verdana"/>
                <a:cs typeface="Verdana"/>
                <a:sym typeface="Verdana"/>
              </a:rPr>
              <a:t>Imageview.setImageResource 是怎么实现读取图片资源的</a:t>
            </a:r>
            <a:endParaRPr sz="1250">
              <a:solidFill>
                <a:srgbClr val="333333"/>
              </a:solidFill>
              <a:highlight>
                <a:schemeClr val="lt1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solidFill>
                <a:srgbClr val="333333"/>
              </a:solidFill>
              <a:highlight>
                <a:schemeClr val="lt1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-307975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50"/>
              <a:buFont typeface="Verdana"/>
              <a:buAutoNum type="arabicPeriod"/>
            </a:pPr>
            <a:r>
              <a:rPr lang="en" sz="1250">
                <a:solidFill>
                  <a:srgbClr val="333333"/>
                </a:solidFill>
                <a:highlight>
                  <a:schemeClr val="lt1"/>
                </a:highlight>
                <a:latin typeface="Verdana"/>
                <a:ea typeface="Verdana"/>
                <a:cs typeface="Verdana"/>
                <a:sym typeface="Verdana"/>
              </a:rPr>
              <a:t>G</a:t>
            </a:r>
            <a:r>
              <a:rPr lang="en" sz="1250">
                <a:solidFill>
                  <a:srgbClr val="333333"/>
                </a:solidFill>
                <a:highlight>
                  <a:schemeClr val="lt1"/>
                </a:highlight>
                <a:latin typeface="Verdana"/>
                <a:ea typeface="Verdana"/>
                <a:cs typeface="Verdana"/>
                <a:sym typeface="Verdana"/>
              </a:rPr>
              <a:t>lide怎么实现加载图片为圆形</a:t>
            </a:r>
            <a:endParaRPr sz="1250">
              <a:solidFill>
                <a:srgbClr val="333333"/>
              </a:solidFill>
              <a:highlight>
                <a:schemeClr val="lt1"/>
              </a:highlight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hopee ID Marketing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EE4D2D"/>
      </a:accent1>
      <a:accent2>
        <a:srgbClr val="ED7D31"/>
      </a:accent2>
      <a:accent3>
        <a:srgbClr val="FFC000"/>
      </a:accent3>
      <a:accent4>
        <a:srgbClr val="5B87D5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